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eg"/>
  <Override PartName="/ppt/notesSlides/notesSlide1.xml" ContentType="application/vnd.openxmlformats-officedocument.presentationml.notesSlide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88220" autoAdjust="0"/>
  </p:normalViewPr>
  <p:slideViewPr>
    <p:cSldViewPr>
      <p:cViewPr varScale="1">
        <p:scale>
          <a:sx n="59" d="100"/>
          <a:sy n="59" d="100"/>
        </p:scale>
        <p:origin x="15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EE9EC-285E-4A98-935C-96A468897493}" type="datetimeFigureOut">
              <a:rPr lang="en-ID" smtClean="0"/>
              <a:t>12/01/2024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1F214-F7B1-48C8-AA26-43B7633254F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795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81F214-F7B1-48C8-AA26-43B7633254F8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996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5255" y="1365503"/>
            <a:ext cx="6876288" cy="52059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95655"/>
            <a:ext cx="9143999" cy="65623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64967" y="278968"/>
            <a:ext cx="2814065" cy="1627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1968500"/>
            <a:ext cx="8520430" cy="4389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56585" y="2989833"/>
            <a:ext cx="195643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400" spc="-35" dirty="0">
                <a:solidFill>
                  <a:srgbClr val="C00000"/>
                </a:solidFill>
              </a:rPr>
              <a:t>S</a:t>
            </a:r>
            <a:r>
              <a:rPr sz="4400" spc="-40" dirty="0">
                <a:solidFill>
                  <a:srgbClr val="C00000"/>
                </a:solidFill>
              </a:rPr>
              <a:t>ta</a:t>
            </a:r>
            <a:r>
              <a:rPr sz="4400" spc="-35" dirty="0">
                <a:solidFill>
                  <a:srgbClr val="C00000"/>
                </a:solidFill>
              </a:rPr>
              <a:t>t</a:t>
            </a:r>
            <a:r>
              <a:rPr sz="4400" spc="-20" dirty="0">
                <a:solidFill>
                  <a:srgbClr val="C00000"/>
                </a:solidFill>
              </a:rPr>
              <a:t>i</a:t>
            </a:r>
            <a:r>
              <a:rPr sz="4400" spc="5" dirty="0">
                <a:solidFill>
                  <a:srgbClr val="C00000"/>
                </a:solidFill>
              </a:rPr>
              <a:t>s</a:t>
            </a:r>
            <a:r>
              <a:rPr sz="4400" spc="-50" dirty="0">
                <a:solidFill>
                  <a:srgbClr val="C00000"/>
                </a:solidFill>
              </a:rPr>
              <a:t>t</a:t>
            </a:r>
            <a:r>
              <a:rPr sz="4400" spc="-20" dirty="0">
                <a:solidFill>
                  <a:srgbClr val="C00000"/>
                </a:solidFill>
              </a:rPr>
              <a:t>i</a:t>
            </a:r>
            <a:r>
              <a:rPr sz="4400" dirty="0">
                <a:solidFill>
                  <a:srgbClr val="C00000"/>
                </a:solidFill>
              </a:rPr>
              <a:t>k  SNI</a:t>
            </a:r>
            <a:endParaRPr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4792" y="1634439"/>
            <a:ext cx="4081779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50545">
              <a:lnSpc>
                <a:spcPct val="100000"/>
              </a:lnSpc>
              <a:spcBef>
                <a:spcPts val="100"/>
              </a:spcBef>
            </a:pPr>
            <a:r>
              <a:rPr sz="3000" b="1" spc="-25" dirty="0">
                <a:solidFill>
                  <a:srgbClr val="C00000"/>
                </a:solidFill>
                <a:latin typeface="Arial"/>
                <a:cs typeface="Arial"/>
              </a:rPr>
              <a:t>Rekapitulasi </a:t>
            </a:r>
            <a:r>
              <a:rPr sz="3000" b="1" dirty="0">
                <a:solidFill>
                  <a:srgbClr val="C00000"/>
                </a:solidFill>
                <a:latin typeface="Arial"/>
                <a:cs typeface="Arial"/>
              </a:rPr>
              <a:t>SNI </a:t>
            </a:r>
            <a:r>
              <a:rPr sz="30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b="1" spc="-25" dirty="0">
                <a:solidFill>
                  <a:srgbClr val="C00000"/>
                </a:solidFill>
                <a:latin typeface="Arial"/>
                <a:cs typeface="Arial"/>
              </a:rPr>
              <a:t>Penetapan</a:t>
            </a:r>
            <a:r>
              <a:rPr sz="3000" b="1" spc="-1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b="1" spc="-50" dirty="0">
                <a:solidFill>
                  <a:srgbClr val="C00000"/>
                </a:solidFill>
                <a:latin typeface="Arial"/>
                <a:cs typeface="Arial"/>
              </a:rPr>
              <a:t>Tahun</a:t>
            </a:r>
            <a:r>
              <a:rPr sz="30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C00000"/>
                </a:solidFill>
                <a:latin typeface="Arial"/>
                <a:cs typeface="Arial"/>
              </a:rPr>
              <a:t>2023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19286" y="652282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3489" y="2853944"/>
            <a:ext cx="3988435" cy="153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algn="ctr">
              <a:lnSpc>
                <a:spcPts val="3525"/>
              </a:lnSpc>
              <a:spcBef>
                <a:spcPts val="100"/>
              </a:spcBef>
            </a:pPr>
            <a:r>
              <a:rPr sz="3000" b="1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30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3000" b="1" spc="-35" dirty="0" err="1">
                <a:solidFill>
                  <a:srgbClr val="C00000"/>
                </a:solidFill>
                <a:latin typeface="Arial"/>
                <a:cs typeface="Arial"/>
              </a:rPr>
              <a:t>Desem</a:t>
            </a:r>
            <a:r>
              <a:rPr sz="3000" b="1" spc="-35" dirty="0" err="1">
                <a:solidFill>
                  <a:srgbClr val="C00000"/>
                </a:solidFill>
                <a:latin typeface="Arial"/>
                <a:cs typeface="Arial"/>
              </a:rPr>
              <a:t>ber</a:t>
            </a:r>
            <a:r>
              <a:rPr sz="30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C00000"/>
                </a:solidFill>
                <a:latin typeface="Arial"/>
                <a:cs typeface="Arial"/>
              </a:rPr>
              <a:t>2023-</a:t>
            </a:r>
            <a:endParaRPr sz="3000" dirty="0">
              <a:latin typeface="Arial"/>
              <a:cs typeface="Arial"/>
            </a:endParaRPr>
          </a:p>
          <a:p>
            <a:pPr marR="8255" algn="ctr">
              <a:lnSpc>
                <a:spcPts val="2325"/>
              </a:lnSpc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Oleh:</a:t>
            </a:r>
            <a:endParaRPr sz="2000" dirty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205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Bidang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5" dirty="0">
                <a:solidFill>
                  <a:srgbClr val="C00000"/>
                </a:solidFill>
                <a:latin typeface="Arial"/>
                <a:cs typeface="Arial"/>
              </a:rPr>
              <a:t>Si</a:t>
            </a:r>
            <a:r>
              <a:rPr sz="2000" b="1" spc="-5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000" b="1" spc="-5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2000" b="1" spc="-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Infor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si</a:t>
            </a:r>
            <a:r>
              <a:rPr sz="20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dan</a:t>
            </a:r>
            <a:r>
              <a:rPr sz="20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9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000" b="1" spc="-145" dirty="0">
                <a:solidFill>
                  <a:srgbClr val="C00000"/>
                </a:solidFill>
                <a:latin typeface="Arial"/>
                <a:cs typeface="Arial"/>
              </a:rPr>
              <a:t>at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a  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2000" b="1" spc="-3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2000" b="1" spc="-3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000" b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000" b="1" spc="-2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0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2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2000" b="1" spc="-114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2000" b="1" spc="-12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000" b="1" spc="-114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000" b="1" spc="-26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000" b="1" spc="-125" dirty="0">
                <a:solidFill>
                  <a:srgbClr val="C00000"/>
                </a:solidFill>
                <a:latin typeface="Arial"/>
                <a:cs typeface="Arial"/>
              </a:rPr>
              <a:t>TI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000" b="1" spc="-2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2000" b="1" spc="-1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777" y="0"/>
            <a:ext cx="545655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-35" dirty="0"/>
              <a:t>G</a:t>
            </a:r>
            <a:r>
              <a:rPr sz="3200" spc="-40" dirty="0"/>
              <a:t>r</a:t>
            </a:r>
            <a:r>
              <a:rPr sz="3200" spc="-45" dirty="0"/>
              <a:t>a</a:t>
            </a:r>
            <a:r>
              <a:rPr sz="3200" spc="-40" dirty="0"/>
              <a:t>fi</a:t>
            </a:r>
            <a:r>
              <a:rPr sz="3200" dirty="0"/>
              <a:t>k</a:t>
            </a:r>
            <a:r>
              <a:rPr sz="3200" spc="-45" dirty="0"/>
              <a:t> </a:t>
            </a:r>
            <a:r>
              <a:rPr sz="3200" dirty="0"/>
              <a:t>SNI</a:t>
            </a:r>
            <a:r>
              <a:rPr sz="3200" spc="-25" dirty="0"/>
              <a:t> </a:t>
            </a:r>
            <a:r>
              <a:rPr sz="3200" dirty="0"/>
              <a:t>y</a:t>
            </a:r>
            <a:r>
              <a:rPr sz="3200" spc="-25" dirty="0"/>
              <a:t>a</a:t>
            </a:r>
            <a:r>
              <a:rPr sz="3200" spc="-20" dirty="0"/>
              <a:t>n</a:t>
            </a:r>
            <a:r>
              <a:rPr sz="3200" dirty="0"/>
              <a:t>g</a:t>
            </a:r>
            <a:r>
              <a:rPr sz="3200" spc="-60" dirty="0"/>
              <a:t> </a:t>
            </a:r>
            <a:r>
              <a:rPr sz="3200" spc="-45" dirty="0"/>
              <a:t>d</a:t>
            </a:r>
            <a:r>
              <a:rPr sz="3200" spc="-40" dirty="0"/>
              <a:t>it</a:t>
            </a:r>
            <a:r>
              <a:rPr sz="3200" spc="-45" dirty="0"/>
              <a:t>e</a:t>
            </a:r>
            <a:r>
              <a:rPr sz="3200" spc="-40" dirty="0"/>
              <a:t>t</a:t>
            </a:r>
            <a:r>
              <a:rPr sz="3200" spc="-45" dirty="0"/>
              <a:t>ap</a:t>
            </a:r>
            <a:r>
              <a:rPr sz="3200" spc="-30" dirty="0"/>
              <a:t>k</a:t>
            </a:r>
            <a:r>
              <a:rPr sz="3200" spc="-45" dirty="0"/>
              <a:t>a</a:t>
            </a:r>
            <a:r>
              <a:rPr sz="3200" dirty="0"/>
              <a:t>n</a:t>
            </a:r>
            <a:r>
              <a:rPr sz="3200" spc="-330" dirty="0"/>
              <a:t> </a:t>
            </a:r>
            <a:r>
              <a:rPr sz="3200" dirty="0"/>
              <a:t>p</a:t>
            </a:r>
            <a:r>
              <a:rPr sz="3200" spc="-10" dirty="0"/>
              <a:t>e</a:t>
            </a:r>
            <a:r>
              <a:rPr sz="3200" dirty="0"/>
              <a:t>r  </a:t>
            </a:r>
            <a:r>
              <a:rPr sz="3200" spc="-5" dirty="0" err="1"/>
              <a:t>bulan</a:t>
            </a:r>
            <a:r>
              <a:rPr sz="3200" spc="-55" dirty="0"/>
              <a:t> </a:t>
            </a:r>
            <a:r>
              <a:rPr lang="en-US" sz="3200" spc="-5" dirty="0" err="1"/>
              <a:t>Des</a:t>
            </a:r>
            <a:r>
              <a:rPr sz="3200" spc="-5" dirty="0" err="1"/>
              <a:t>ember</a:t>
            </a:r>
            <a:r>
              <a:rPr sz="3200" spc="-55" dirty="0"/>
              <a:t> </a:t>
            </a:r>
            <a:r>
              <a:rPr sz="3200" spc="-5" dirty="0"/>
              <a:t>2023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8519286" y="652282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E0B11D-72CF-690C-DEC5-B3B137F3C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" y="1549400"/>
            <a:ext cx="8313420" cy="4546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8385" y="890778"/>
            <a:ext cx="3780790" cy="8763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 algn="ctr">
              <a:lnSpc>
                <a:spcPct val="103299"/>
              </a:lnSpc>
              <a:spcBef>
                <a:spcPts val="25"/>
              </a:spcBef>
            </a:pPr>
            <a:r>
              <a:rPr sz="1800" spc="-285" dirty="0"/>
              <a:t>T</a:t>
            </a:r>
            <a:r>
              <a:rPr sz="1800" spc="-110" dirty="0"/>
              <a:t>abe</a:t>
            </a:r>
            <a:r>
              <a:rPr sz="1800" spc="-5" dirty="0"/>
              <a:t>l</a:t>
            </a:r>
            <a:r>
              <a:rPr sz="1800" spc="-220" dirty="0"/>
              <a:t> </a:t>
            </a:r>
            <a:r>
              <a:rPr sz="1800" spc="-5" dirty="0"/>
              <a:t>rek</a:t>
            </a:r>
            <a:r>
              <a:rPr sz="1800" spc="-15" dirty="0"/>
              <a:t>a</a:t>
            </a:r>
            <a:r>
              <a:rPr sz="1800" spc="-5" dirty="0"/>
              <a:t>p</a:t>
            </a:r>
            <a:r>
              <a:rPr sz="1800" spc="-15" dirty="0"/>
              <a:t>i</a:t>
            </a:r>
            <a:r>
              <a:rPr sz="1800" spc="-5" dirty="0"/>
              <a:t>tul</a:t>
            </a:r>
            <a:r>
              <a:rPr sz="1800" spc="-15" dirty="0"/>
              <a:t>a</a:t>
            </a:r>
            <a:r>
              <a:rPr sz="1800" spc="-5" dirty="0"/>
              <a:t>si</a:t>
            </a:r>
            <a:r>
              <a:rPr sz="1800" spc="-40" dirty="0"/>
              <a:t> </a:t>
            </a:r>
            <a:r>
              <a:rPr sz="1800" dirty="0"/>
              <a:t>SNI</a:t>
            </a:r>
            <a:r>
              <a:rPr sz="1800" spc="-20" dirty="0"/>
              <a:t> </a:t>
            </a:r>
            <a:r>
              <a:rPr sz="1800" spc="-50" dirty="0"/>
              <a:t>y</a:t>
            </a:r>
            <a:r>
              <a:rPr sz="1800" spc="-35" dirty="0"/>
              <a:t>an</a:t>
            </a:r>
            <a:r>
              <a:rPr sz="1800" spc="-5" dirty="0"/>
              <a:t>g</a:t>
            </a:r>
            <a:r>
              <a:rPr sz="1800" spc="-245" dirty="0"/>
              <a:t> </a:t>
            </a:r>
            <a:r>
              <a:rPr sz="1800" spc="-5" dirty="0"/>
              <a:t>d</a:t>
            </a:r>
            <a:r>
              <a:rPr sz="1800" spc="-15" dirty="0"/>
              <a:t>i</a:t>
            </a:r>
            <a:r>
              <a:rPr sz="1800" dirty="0"/>
              <a:t>teta</a:t>
            </a:r>
            <a:r>
              <a:rPr sz="1800" spc="-15" dirty="0"/>
              <a:t>p</a:t>
            </a:r>
            <a:r>
              <a:rPr sz="1800" spc="-5" dirty="0"/>
              <a:t>kan  </a:t>
            </a:r>
            <a:r>
              <a:rPr sz="1800" spc="-5" dirty="0" err="1"/>
              <a:t>bulan</a:t>
            </a:r>
            <a:r>
              <a:rPr sz="1800" spc="5" dirty="0"/>
              <a:t> </a:t>
            </a:r>
            <a:r>
              <a:rPr lang="en-US" sz="1800" spc="-5" dirty="0" err="1"/>
              <a:t>Des</a:t>
            </a:r>
            <a:r>
              <a:rPr sz="1800" spc="-5" dirty="0" err="1"/>
              <a:t>ember</a:t>
            </a:r>
            <a:r>
              <a:rPr sz="1800" spc="15" dirty="0"/>
              <a:t> </a:t>
            </a:r>
            <a:r>
              <a:rPr sz="1800" spc="-5" dirty="0"/>
              <a:t>2023</a:t>
            </a:r>
            <a:endParaRPr sz="1800" dirty="0"/>
          </a:p>
          <a:p>
            <a:pPr marL="394970" algn="ctr">
              <a:lnSpc>
                <a:spcPct val="100000"/>
              </a:lnSpc>
              <a:spcBef>
                <a:spcPts val="150"/>
              </a:spcBef>
            </a:pPr>
            <a:r>
              <a:rPr sz="1800" spc="-5" dirty="0"/>
              <a:t>B</a:t>
            </a:r>
            <a:r>
              <a:rPr sz="1800" spc="-15" dirty="0"/>
              <a:t>e</a:t>
            </a:r>
            <a:r>
              <a:rPr sz="1800" spc="-5" dirty="0"/>
              <a:t>rd</a:t>
            </a:r>
            <a:r>
              <a:rPr sz="1800" spc="-15" dirty="0"/>
              <a:t>a</a:t>
            </a:r>
            <a:r>
              <a:rPr sz="1800" spc="-5" dirty="0"/>
              <a:t>sark</a:t>
            </a:r>
            <a:r>
              <a:rPr sz="1800" spc="-15" dirty="0"/>
              <a:t>a</a:t>
            </a:r>
            <a:r>
              <a:rPr sz="1800" spc="-5" dirty="0"/>
              <a:t>n</a:t>
            </a:r>
            <a:r>
              <a:rPr sz="1800" spc="-35" dirty="0"/>
              <a:t> </a:t>
            </a:r>
            <a:r>
              <a:rPr sz="1800" spc="-5" dirty="0"/>
              <a:t>Kl</a:t>
            </a:r>
            <a:r>
              <a:rPr sz="1800" spc="-15" dirty="0"/>
              <a:t>a</a:t>
            </a:r>
            <a:r>
              <a:rPr sz="1800" spc="-5" dirty="0"/>
              <a:t>sifik</a:t>
            </a:r>
            <a:r>
              <a:rPr sz="1800" spc="-15" dirty="0"/>
              <a:t>a</a:t>
            </a:r>
            <a:r>
              <a:rPr sz="1800" spc="-5" dirty="0"/>
              <a:t>si</a:t>
            </a:r>
            <a:r>
              <a:rPr sz="1800" spc="-229" dirty="0"/>
              <a:t> </a:t>
            </a:r>
            <a:r>
              <a:rPr sz="1800" dirty="0"/>
              <a:t>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748814"/>
              </p:ext>
            </p:extLst>
          </p:nvPr>
        </p:nvGraphicFramePr>
        <p:xfrm>
          <a:off x="908050" y="2287397"/>
          <a:ext cx="7721593" cy="3234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4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83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27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65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59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829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01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No.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213360" marR="1327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Klasif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ik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Berdasarkan</a:t>
                      </a:r>
                      <a:r>
                        <a:rPr sz="9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Sektor  ICS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Januari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51130" marR="116839" indent="-13144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ua 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Maret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April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Mei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Juni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Juli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spc="-5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gu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spc="-35" dirty="0">
                          <a:latin typeface="Arial"/>
                          <a:cs typeface="Arial"/>
                        </a:rPr>
                        <a:t>Oktober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November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20955" indent="-14351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spc="-30" dirty="0">
                          <a:latin typeface="Arial MT"/>
                          <a:cs typeface="Arial"/>
                        </a:rPr>
                        <a:t>D</a:t>
                      </a:r>
                      <a:r>
                        <a:rPr sz="800" b="1" spc="-15" dirty="0">
                          <a:latin typeface="Arial MT"/>
                          <a:cs typeface="Arial"/>
                        </a:rPr>
                        <a:t>ese</a:t>
                      </a:r>
                      <a:r>
                        <a:rPr sz="800" b="1" spc="-10" dirty="0">
                          <a:latin typeface="Arial MT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 MT"/>
                          <a:cs typeface="Arial"/>
                        </a:rPr>
                        <a:t>b  </a:t>
                      </a:r>
                      <a:r>
                        <a:rPr sz="800" b="1" spc="-15" dirty="0">
                          <a:latin typeface="Arial MT"/>
                          <a:cs typeface="Arial"/>
                        </a:rPr>
                        <a:t>er</a:t>
                      </a:r>
                      <a:endParaRPr sz="800" dirty="0">
                        <a:latin typeface="Arial MT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Jml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400"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0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er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an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te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spc="-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pan</a:t>
                      </a:r>
                      <a:r>
                        <a:rPr sz="1100" spc="20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8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8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3175" algn="ctr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0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0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38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80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075"/>
                        </a:lnSpc>
                      </a:pPr>
                      <a:r>
                        <a:rPr lang="en-US" sz="1100" spc="-5" dirty="0">
                          <a:latin typeface="Arial MT"/>
                          <a:cs typeface="Arial MT"/>
                        </a:rPr>
                        <a:t>16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1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787"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Konstruksi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7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3175" algn="ctr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0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2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08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</a:t>
                      </a:r>
                      <a:r>
                        <a:rPr lang="en-US" sz="1100" spc="-5" dirty="0">
                          <a:latin typeface="Arial MT"/>
                          <a:cs typeface="Arial MT"/>
                        </a:rPr>
                        <a:t>4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075"/>
                        </a:lnSpc>
                      </a:pPr>
                      <a:r>
                        <a:rPr sz="1100" spc="-25" dirty="0">
                          <a:latin typeface="Arial MT"/>
                          <a:cs typeface="Arial MT"/>
                        </a:rPr>
                        <a:t>Elektronik,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 err="1">
                          <a:latin typeface="Arial MT"/>
                          <a:cs typeface="Arial MT"/>
                        </a:rPr>
                        <a:t>teknologi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5" dirty="0" err="1">
                          <a:latin typeface="Arial MT"/>
                          <a:cs typeface="Arial MT"/>
                        </a:rPr>
                        <a:t>informasi</a:t>
                      </a:r>
                      <a:r>
                        <a:rPr lang="en-US"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dan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lang="en-ID" sz="1100" spc="-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spc="-5" dirty="0" err="1">
                          <a:latin typeface="Arial MT"/>
                          <a:cs typeface="Arial MT"/>
                        </a:rPr>
                        <a:t>omunikasi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29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8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8</a:t>
                      </a:r>
                      <a:r>
                        <a:rPr lang="en-US" sz="1100" spc="-5" dirty="0">
                          <a:latin typeface="Arial MT"/>
                          <a:cs typeface="Arial MT"/>
                        </a:rPr>
                        <a:t>8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4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ol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ogi</a:t>
                      </a:r>
                      <a:r>
                        <a:rPr sz="1100" spc="-1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re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9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32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n-US" sz="1100" spc="-5" dirty="0">
                          <a:latin typeface="Arial MT"/>
                          <a:cs typeface="Arial MT"/>
                        </a:rPr>
                        <a:t>64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3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165"/>
                        </a:lnSpc>
                      </a:pPr>
                      <a:r>
                        <a:rPr sz="1100" spc="-1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mum,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in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f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tr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1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1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il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mu</a:t>
                      </a:r>
                    </a:p>
                    <a:p>
                      <a:pPr marL="8890">
                        <a:lnSpc>
                          <a:spcPts val="131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Pengetahuan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317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8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26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1100" spc="-5" dirty="0">
                          <a:latin typeface="Arial MT"/>
                          <a:cs typeface="Arial MT"/>
                        </a:rPr>
                        <a:t>78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16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Kesehatan,</a:t>
                      </a:r>
                      <a:r>
                        <a:rPr sz="11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5" dirty="0" err="1">
                          <a:latin typeface="Arial MT"/>
                          <a:cs typeface="Arial MT"/>
                        </a:rPr>
                        <a:t>keselamatan</a:t>
                      </a:r>
                      <a:r>
                        <a:rPr lang="en-US"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dan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  <a:p>
                      <a:pPr marL="8890">
                        <a:lnSpc>
                          <a:spcPts val="1310"/>
                        </a:lnSpc>
                      </a:pPr>
                      <a:r>
                        <a:rPr sz="1100" spc="-25" dirty="0">
                          <a:latin typeface="Arial MT"/>
                          <a:cs typeface="Arial MT"/>
                        </a:rPr>
                        <a:t>Lingkungan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13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317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29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9</a:t>
                      </a: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13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1100" spc="-5" dirty="0">
                          <a:latin typeface="Arial MT"/>
                          <a:cs typeface="Arial MT"/>
                        </a:rPr>
                        <a:t>72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0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7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bahan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7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31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9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23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n-US" sz="1100" spc="-5" dirty="0">
                          <a:latin typeface="Arial MT"/>
                          <a:cs typeface="Arial MT"/>
                        </a:rPr>
                        <a:t>69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algn="ctr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8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085"/>
                        </a:lnSpc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h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sus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3175" algn="ctr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08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20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85"/>
                        </a:lnSpc>
                      </a:pPr>
                      <a:r>
                        <a:rPr lang="en-US" sz="1100" dirty="0">
                          <a:latin typeface="Arial MT"/>
                          <a:cs typeface="Arial MT"/>
                        </a:rPr>
                        <a:t>25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5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9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spc="-25" dirty="0">
                          <a:latin typeface="Arial MT"/>
                          <a:cs typeface="Arial MT"/>
                        </a:rPr>
                        <a:t>Transportasi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distribusi</a:t>
                      </a:r>
                      <a:r>
                        <a:rPr sz="1100" spc="-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pangan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317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0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0</a:t>
                      </a: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463">
                <a:tc gridSpan="2"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b="1" i="1" spc="-5" dirty="0">
                          <a:latin typeface="Arial"/>
                          <a:cs typeface="Arial"/>
                        </a:rPr>
                        <a:t>Jumlah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31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75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31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48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66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33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72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204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1100" spc="-5" dirty="0">
                          <a:latin typeface="Arial MT"/>
                          <a:cs typeface="Arial MT"/>
                        </a:rPr>
                        <a:t>581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8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9263" y="903223"/>
            <a:ext cx="61652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4135" marR="5080" indent="-1322070">
              <a:lnSpc>
                <a:spcPct val="100000"/>
              </a:lnSpc>
              <a:spcBef>
                <a:spcPts val="100"/>
              </a:spcBef>
              <a:tabLst>
                <a:tab pos="1826260" algn="l"/>
              </a:tabLst>
            </a:pPr>
            <a:r>
              <a:rPr sz="2400" spc="-35" dirty="0"/>
              <a:t>Diag</a:t>
            </a:r>
            <a:r>
              <a:rPr sz="2400" spc="-20" dirty="0"/>
              <a:t>r</a:t>
            </a:r>
            <a:r>
              <a:rPr sz="2400" spc="-35" dirty="0"/>
              <a:t>a</a:t>
            </a:r>
            <a:r>
              <a:rPr sz="2400" dirty="0"/>
              <a:t>m</a:t>
            </a:r>
            <a:r>
              <a:rPr sz="2400" spc="95" dirty="0"/>
              <a:t> </a:t>
            </a:r>
            <a:r>
              <a:rPr sz="2400" spc="-5" dirty="0"/>
              <a:t>p</a:t>
            </a:r>
            <a:r>
              <a:rPr sz="2400" spc="-15" dirty="0"/>
              <a:t>i</a:t>
            </a:r>
            <a:r>
              <a:rPr sz="2400" spc="-5" dirty="0"/>
              <a:t>e</a:t>
            </a:r>
            <a:r>
              <a:rPr sz="2400" dirty="0"/>
              <a:t>	</a:t>
            </a:r>
            <a:r>
              <a:rPr sz="2400" spc="-5" dirty="0"/>
              <a:t>rekap</a:t>
            </a:r>
            <a:r>
              <a:rPr sz="2400" spc="-15" dirty="0"/>
              <a:t>i</a:t>
            </a:r>
            <a:r>
              <a:rPr sz="2400" spc="-5" dirty="0"/>
              <a:t>tulasi</a:t>
            </a:r>
            <a:r>
              <a:rPr sz="2400" spc="25" dirty="0"/>
              <a:t> </a:t>
            </a:r>
            <a:r>
              <a:rPr sz="2400" spc="-5" dirty="0"/>
              <a:t>S</a:t>
            </a:r>
            <a:r>
              <a:rPr sz="2400" spc="-15" dirty="0"/>
              <a:t>N</a:t>
            </a:r>
            <a:r>
              <a:rPr sz="2400" dirty="0"/>
              <a:t>I </a:t>
            </a:r>
            <a:r>
              <a:rPr sz="2400" spc="-25" dirty="0"/>
              <a:t>y</a:t>
            </a:r>
            <a:r>
              <a:rPr sz="2400" spc="-35" dirty="0"/>
              <a:t>an</a:t>
            </a:r>
            <a:r>
              <a:rPr sz="2400" spc="-5" dirty="0"/>
              <a:t>g</a:t>
            </a:r>
            <a:r>
              <a:rPr sz="2400" spc="-285" dirty="0"/>
              <a:t> </a:t>
            </a:r>
            <a:r>
              <a:rPr sz="2400" spc="-5" dirty="0"/>
              <a:t>d</a:t>
            </a:r>
            <a:r>
              <a:rPr sz="2400" spc="-15" dirty="0"/>
              <a:t>i</a:t>
            </a:r>
            <a:r>
              <a:rPr sz="2400" dirty="0"/>
              <a:t>tet</a:t>
            </a:r>
            <a:r>
              <a:rPr sz="2400" spc="-5" dirty="0"/>
              <a:t>apk</a:t>
            </a:r>
            <a:r>
              <a:rPr sz="2400" spc="-15" dirty="0"/>
              <a:t>a</a:t>
            </a:r>
            <a:r>
              <a:rPr sz="2400" spc="-5" dirty="0"/>
              <a:t>n  </a:t>
            </a:r>
            <a:r>
              <a:rPr sz="2400" spc="-5" dirty="0" err="1"/>
              <a:t>bulan</a:t>
            </a:r>
            <a:r>
              <a:rPr sz="2400" spc="20" dirty="0"/>
              <a:t> </a:t>
            </a:r>
            <a:r>
              <a:rPr lang="en-US" sz="2400" spc="-5" dirty="0" err="1"/>
              <a:t>Desember</a:t>
            </a:r>
            <a:r>
              <a:rPr sz="2400" spc="15" dirty="0"/>
              <a:t> </a:t>
            </a:r>
            <a:r>
              <a:rPr sz="2400" spc="-10" dirty="0"/>
              <a:t>2023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8519286" y="652282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4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4FA9DA-849C-AA1D-B679-2E81936B9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8020175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" marR="5080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Statist</a:t>
            </a:r>
            <a:r>
              <a:rPr spc="-25" dirty="0"/>
              <a:t>i</a:t>
            </a:r>
            <a:r>
              <a:rPr dirty="0"/>
              <a:t>k</a:t>
            </a:r>
            <a:r>
              <a:rPr spc="-220" dirty="0"/>
              <a:t> </a:t>
            </a:r>
            <a:r>
              <a:rPr dirty="0"/>
              <a:t>SNI  </a:t>
            </a:r>
            <a:r>
              <a:rPr spc="-35" dirty="0"/>
              <a:t>Terkini</a:t>
            </a:r>
          </a:p>
          <a:p>
            <a:pPr marL="11430" algn="ctr">
              <a:lnSpc>
                <a:spcPct val="100000"/>
              </a:lnSpc>
              <a:spcBef>
                <a:spcPts val="670"/>
              </a:spcBef>
            </a:pPr>
            <a:r>
              <a:rPr sz="1850" dirty="0"/>
              <a:t>1988</a:t>
            </a:r>
            <a:r>
              <a:rPr sz="1850" spc="-75" dirty="0"/>
              <a:t> </a:t>
            </a:r>
            <a:r>
              <a:rPr sz="1850" spc="-20" dirty="0" err="1"/>
              <a:t>s.d.</a:t>
            </a:r>
            <a:r>
              <a:rPr sz="1850" spc="-50" dirty="0"/>
              <a:t> </a:t>
            </a:r>
            <a:r>
              <a:rPr lang="en-US" sz="1850" spc="-25" dirty="0" err="1"/>
              <a:t>Dese</a:t>
            </a:r>
            <a:r>
              <a:rPr sz="1850" spc="-25" dirty="0" err="1"/>
              <a:t>mber</a:t>
            </a:r>
            <a:r>
              <a:rPr sz="1850" spc="-50" dirty="0"/>
              <a:t> </a:t>
            </a:r>
            <a:r>
              <a:rPr sz="1850" spc="-20" dirty="0"/>
              <a:t>2023</a:t>
            </a:r>
            <a:endParaRPr sz="185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666157"/>
              </p:ext>
            </p:extLst>
          </p:nvPr>
        </p:nvGraphicFramePr>
        <p:xfrm>
          <a:off x="152400" y="1968500"/>
          <a:ext cx="8839199" cy="4376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5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2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27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No.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tc>
                  <a:txBody>
                    <a:bodyPr/>
                    <a:lstStyle/>
                    <a:p>
                      <a:pPr marL="455930" marR="749935" indent="-3365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ifi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kas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SN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dasa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ka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n  Sektor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ICS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100" b="1" i="1" spc="-25" dirty="0">
                          <a:latin typeface="Arial"/>
                          <a:cs typeface="Arial"/>
                        </a:rPr>
                        <a:t>International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100" b="1" i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b="1" i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100" b="1" i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i="1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100" b="1" i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100" b="1" i="1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1100" b="1" i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i="1" dirty="0">
                          <a:latin typeface="Arial"/>
                          <a:cs typeface="Arial"/>
                        </a:rPr>
                        <a:t>tio</a:t>
                      </a:r>
                      <a:r>
                        <a:rPr sz="1100" b="1" i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i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b="1" i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i="1" dirty="0">
                          <a:latin typeface="Arial"/>
                          <a:cs typeface="Arial"/>
                        </a:rPr>
                        <a:t>ta</a:t>
                      </a:r>
                      <a:r>
                        <a:rPr sz="11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i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i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i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b="1" i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i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SNI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Berlaku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SNI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sz="1100" b="1" spc="-30" dirty="0">
                          <a:latin typeface="Arial"/>
                          <a:cs typeface="Arial"/>
                        </a:rPr>
                        <a:t>Abolisi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40029" marR="243840" indent="19177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Tidak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ak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u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tc>
                  <a:txBody>
                    <a:bodyPr/>
                    <a:lstStyle/>
                    <a:p>
                      <a:pPr marL="763270" marR="246379" indent="-30861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Jumlah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SNI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yang </a:t>
                      </a:r>
                      <a:r>
                        <a:rPr sz="1100" b="1" spc="-2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" dirty="0" err="1">
                          <a:latin typeface="Arial"/>
                          <a:cs typeface="Arial"/>
                        </a:rPr>
                        <a:t>Hingga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1" spc="-35" dirty="0">
                          <a:latin typeface="Arial"/>
                          <a:cs typeface="Arial"/>
                        </a:rPr>
                        <a:t>November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C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44780" marR="387985" algn="ctr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b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h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n 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SNI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  <a:p>
                      <a:pPr marL="163195" marR="393065" indent="-1270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10" dirty="0" err="1">
                          <a:latin typeface="Arial MT"/>
                          <a:cs typeface="Arial MT"/>
                        </a:rPr>
                        <a:t>Bulan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US" sz="1000" spc="-5" dirty="0" err="1">
                          <a:latin typeface="Arial MT"/>
                          <a:cs typeface="Arial MT"/>
                        </a:rPr>
                        <a:t>Desember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CC5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49225" marR="317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Total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er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gi</a:t>
                      </a:r>
                      <a:r>
                        <a:rPr sz="11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26</a:t>
                      </a:r>
                      <a:r>
                        <a:rPr lang="en-US" sz="1100" spc="10" dirty="0">
                          <a:latin typeface="Arial MT"/>
                          <a:cs typeface="Arial MT"/>
                        </a:rPr>
                        <a:t>51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612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3.263</a:t>
                      </a: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80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31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3.</a:t>
                      </a:r>
                      <a:r>
                        <a:rPr lang="en-US" sz="1100" dirty="0">
                          <a:latin typeface="Arial MT"/>
                          <a:cs typeface="Arial MT"/>
                        </a:rPr>
                        <a:t>34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</a:p>
                  </a:txBody>
                  <a:tcPr marL="0" marR="0" marT="368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02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Konstruksi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9</a:t>
                      </a:r>
                      <a:r>
                        <a:rPr lang="en-US" sz="1100" spc="10" dirty="0">
                          <a:latin typeface="Arial MT"/>
                          <a:cs typeface="Arial MT"/>
                        </a:rPr>
                        <a:t>32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213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31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1.145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2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31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1.14</a:t>
                      </a:r>
                      <a:r>
                        <a:rPr lang="en-US" sz="1100" spc="-5" dirty="0">
                          <a:latin typeface="Arial MT"/>
                          <a:cs typeface="Arial MT"/>
                        </a:rPr>
                        <a:t>7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051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-25" dirty="0">
                          <a:latin typeface="Arial MT"/>
                          <a:cs typeface="Arial MT"/>
                        </a:rPr>
                        <a:t>Elektronik,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teknologi</a:t>
                      </a:r>
                      <a:r>
                        <a:rPr sz="11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informasi</a:t>
                      </a:r>
                      <a:r>
                        <a:rPr sz="1100" spc="-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00" spc="-1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komunikasi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72</a:t>
                      </a:r>
                      <a:r>
                        <a:rPr lang="en-US" sz="1100" spc="10" dirty="0">
                          <a:latin typeface="Arial MT"/>
                          <a:cs typeface="Arial MT"/>
                        </a:rPr>
                        <a:t>5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55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203835" marR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780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8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203835" marR="317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78</a:t>
                      </a:r>
                      <a:r>
                        <a:rPr lang="en-US" sz="1100" spc="10" dirty="0">
                          <a:latin typeface="Arial MT"/>
                          <a:cs typeface="Arial MT"/>
                        </a:rPr>
                        <a:t>8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re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as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18</a:t>
                      </a:r>
                      <a:r>
                        <a:rPr lang="en-US" sz="1100" spc="10" dirty="0">
                          <a:latin typeface="Arial MT"/>
                          <a:cs typeface="Arial MT"/>
                        </a:rPr>
                        <a:t>25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335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317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2.160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32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2.1</a:t>
                      </a:r>
                      <a:r>
                        <a:rPr lang="en-US" sz="1100" spc="-5" dirty="0">
                          <a:latin typeface="Arial MT"/>
                          <a:cs typeface="Arial MT"/>
                        </a:rPr>
                        <a:t>92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589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spc="-1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mum,</a:t>
                      </a:r>
                      <a:r>
                        <a:rPr sz="11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in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f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tr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1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il</a:t>
                      </a:r>
                      <a:r>
                        <a:rPr sz="1100" spc="15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h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9</a:t>
                      </a:r>
                      <a:r>
                        <a:rPr lang="en-US" sz="1100" spc="10" dirty="0">
                          <a:latin typeface="Arial MT"/>
                          <a:cs typeface="Arial MT"/>
                        </a:rPr>
                        <a:t>12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157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2560" marR="317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1069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26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62560" marR="31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10</a:t>
                      </a:r>
                      <a:r>
                        <a:rPr lang="en-US" sz="1100" spc="10" dirty="0">
                          <a:latin typeface="Arial MT"/>
                          <a:cs typeface="Arial MT"/>
                        </a:rPr>
                        <a:t>95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20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es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h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an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100" spc="-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es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amatan</a:t>
                      </a:r>
                      <a:r>
                        <a:rPr sz="1100" spc="-1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li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115</a:t>
                      </a:r>
                      <a:r>
                        <a:rPr lang="en-US" sz="1100" spc="-5" dirty="0">
                          <a:latin typeface="Arial MT"/>
                          <a:cs typeface="Arial MT"/>
                        </a:rPr>
                        <a:t>6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230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1.386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13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31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1.3</a:t>
                      </a:r>
                      <a:r>
                        <a:rPr lang="en-US" sz="1100" spc="-5" dirty="0">
                          <a:latin typeface="Arial MT"/>
                          <a:cs typeface="Arial MT"/>
                        </a:rPr>
                        <a:t>99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83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7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ol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ogi</a:t>
                      </a:r>
                      <a:r>
                        <a:rPr sz="11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bahan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305</a:t>
                      </a:r>
                      <a:r>
                        <a:rPr lang="en-US" sz="1100" spc="5" dirty="0">
                          <a:latin typeface="Arial MT"/>
                          <a:cs typeface="Arial MT"/>
                        </a:rPr>
                        <a:t>8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83</a:t>
                      </a:r>
                      <a:r>
                        <a:rPr lang="en-US" sz="1100" spc="5" dirty="0">
                          <a:latin typeface="Arial MT"/>
                          <a:cs typeface="Arial MT"/>
                        </a:rPr>
                        <a:t>5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317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3.893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23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31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3.</a:t>
                      </a:r>
                      <a:r>
                        <a:rPr lang="en-US" sz="1100" spc="-5" dirty="0">
                          <a:latin typeface="Arial MT"/>
                          <a:cs typeface="Arial MT"/>
                        </a:rPr>
                        <a:t>916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279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164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8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ol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ogi</a:t>
                      </a:r>
                      <a:r>
                        <a:rPr sz="11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h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s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443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106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313690" marR="3175" algn="ctr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549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20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313690" marR="3175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5</a:t>
                      </a:r>
                      <a:r>
                        <a:rPr lang="en-US" sz="1100" spc="10" dirty="0">
                          <a:latin typeface="Arial MT"/>
                          <a:cs typeface="Arial MT"/>
                        </a:rPr>
                        <a:t>6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9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9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-25" dirty="0">
                          <a:latin typeface="Arial MT"/>
                          <a:cs typeface="Arial MT"/>
                        </a:rPr>
                        <a:t>Transportasi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distribusipangan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537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10" dirty="0">
                          <a:latin typeface="Arial MT"/>
                          <a:cs typeface="Arial MT"/>
                        </a:rPr>
                        <a:t>206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313690" marR="3175" algn="ctr">
                        <a:lnSpc>
                          <a:spcPts val="1295"/>
                        </a:lnSpc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743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 MT"/>
                          <a:cs typeface="Times New Roman"/>
                        </a:rPr>
                        <a:t>0</a:t>
                      </a:r>
                      <a:endParaRPr sz="1100" dirty="0">
                        <a:latin typeface="Arial M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313690" marR="3175">
                        <a:lnSpc>
                          <a:spcPts val="1295"/>
                        </a:lnSpc>
                      </a:pPr>
                      <a:r>
                        <a:rPr sz="1100" spc="5" dirty="0">
                          <a:latin typeface="Arial MT"/>
                          <a:cs typeface="Arial MT"/>
                        </a:rPr>
                        <a:t>743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480">
                <a:tc gridSpan="2"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b="1" i="1" spc="-5" dirty="0">
                          <a:latin typeface="Arial"/>
                          <a:cs typeface="Arial"/>
                        </a:rPr>
                        <a:t>Jumlah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100" b="1">
                          <a:latin typeface="Arial"/>
                          <a:cs typeface="Arial"/>
                        </a:rPr>
                        <a:t>12.</a:t>
                      </a:r>
                      <a:r>
                        <a:rPr lang="en-US" sz="1100" b="1">
                          <a:latin typeface="Arial"/>
                          <a:cs typeface="Arial"/>
                        </a:rPr>
                        <a:t>239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2.74</a:t>
                      </a:r>
                      <a:r>
                        <a:rPr lang="en-US" sz="1100" b="1" spc="-5" dirty="0">
                          <a:latin typeface="Arial"/>
                          <a:cs typeface="Arial"/>
                        </a:rPr>
                        <a:t>9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tc>
                  <a:txBody>
                    <a:bodyPr/>
                    <a:lstStyle/>
                    <a:p>
                      <a:pPr marL="217804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.9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tc>
                  <a:txBody>
                    <a:bodyPr/>
                    <a:lstStyle/>
                    <a:p>
                      <a:pPr marR="48069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1100" b="1" spc="-5" dirty="0">
                          <a:latin typeface="Arial"/>
                          <a:cs typeface="Arial"/>
                        </a:rPr>
                        <a:t>204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000" b="1" dirty="0">
                          <a:latin typeface="Arial"/>
                          <a:cs typeface="Arial"/>
                        </a:rPr>
                        <a:t>15.192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6A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5350" y="6401815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58585"/>
                </a:solidFill>
                <a:latin typeface="Arial MT"/>
                <a:cs typeface="Arial MT"/>
              </a:rPr>
              <a:t>6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408</Words>
  <Application>Microsoft Office PowerPoint</Application>
  <PresentationFormat>On-screen Show (4:3)</PresentationFormat>
  <Paragraphs>272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MT</vt:lpstr>
      <vt:lpstr>Calibri</vt:lpstr>
      <vt:lpstr>Times New Roman</vt:lpstr>
      <vt:lpstr>Office Theme</vt:lpstr>
      <vt:lpstr>Statistik  SNI</vt:lpstr>
      <vt:lpstr>Rekapitulasi SNI  Penetapan Tahun 2023</vt:lpstr>
      <vt:lpstr>Grafik SNI yang ditetapkan per  bulan Desember 2023</vt:lpstr>
      <vt:lpstr>Tabel rekapitulasi SNI yang ditetapkan  bulan Desember 2023 Berdasarkan Klasifikasi ICS</vt:lpstr>
      <vt:lpstr>Diagram pie rekapitulasi SNI yang ditetapkan  bulan Desember 2023</vt:lpstr>
      <vt:lpstr>Statistik SNI  Terkini 1988 s.d. Desember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 SNI</dc:title>
  <dc:creator>Prasetyo Nugroho</dc:creator>
  <cp:lastModifiedBy>Prasetyo Nugroho</cp:lastModifiedBy>
  <cp:revision>131</cp:revision>
  <dcterms:created xsi:type="dcterms:W3CDTF">2024-01-11T06:18:16Z</dcterms:created>
  <dcterms:modified xsi:type="dcterms:W3CDTF">2024-01-12T15:05:33Z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2023-12-13T00:00:00Z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2024-01-11T00:00:00Z</vt:filetime>
  </property>
</Properties>
</file>