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9" r:id="rId10"/>
    <p:sldId id="270" r:id="rId11"/>
    <p:sldId id="271" r:id="rId12"/>
    <p:sldId id="272" r:id="rId13"/>
    <p:sldId id="274" r:id="rId14"/>
    <p:sldId id="282" r:id="rId15"/>
    <p:sldId id="281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0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FB5C5-C61C-4873-B48F-4DA3EE9A2A32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BA62C495-11B3-457E-A818-F6DD577D278C}">
      <dgm:prSet phldrT="[Text]" custT="1"/>
      <dgm:spPr/>
      <dgm:t>
        <a:bodyPr/>
        <a:lstStyle/>
        <a:p>
          <a:r>
            <a:rPr lang="en-US" sz="2800" b="1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rPr>
            <a:t>Solid</a:t>
          </a:r>
        </a:p>
        <a:p>
          <a:r>
            <a:rPr lang="en-US" sz="2800" b="1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rPr>
            <a:t>Citizen</a:t>
          </a:r>
          <a:endParaRPr lang="id-ID" sz="2800" b="1" dirty="0"/>
        </a:p>
      </dgm:t>
    </dgm:pt>
    <dgm:pt modelId="{522065B0-B491-460E-A352-77D05989B8A9}" type="parTrans" cxnId="{A79DDACF-41BF-42AC-A65C-D06A000223B3}">
      <dgm:prSet/>
      <dgm:spPr/>
      <dgm:t>
        <a:bodyPr/>
        <a:lstStyle/>
        <a:p>
          <a:endParaRPr lang="id-ID"/>
        </a:p>
      </dgm:t>
    </dgm:pt>
    <dgm:pt modelId="{A2354A0D-2297-452C-8B30-3EE77AA043CF}" type="sibTrans" cxnId="{A79DDACF-41BF-42AC-A65C-D06A000223B3}">
      <dgm:prSet/>
      <dgm:spPr/>
      <dgm:t>
        <a:bodyPr/>
        <a:lstStyle/>
        <a:p>
          <a:endParaRPr lang="id-ID"/>
        </a:p>
      </dgm:t>
    </dgm:pt>
    <dgm:pt modelId="{987683FD-2CEE-4748-800C-37A60851FF8C}">
      <dgm:prSet phldrT="[Text]" custT="1"/>
      <dgm:spPr/>
      <dgm:t>
        <a:bodyPr/>
        <a:lstStyle/>
        <a:p>
          <a:r>
            <a:rPr lang="en-US" sz="2800" b="1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rPr>
            <a:t>Rising</a:t>
          </a:r>
        </a:p>
        <a:p>
          <a:r>
            <a:rPr lang="en-US" sz="2800" b="1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rPr>
            <a:t>Star</a:t>
          </a:r>
          <a:endParaRPr lang="id-ID" sz="2800" b="1" dirty="0"/>
        </a:p>
      </dgm:t>
    </dgm:pt>
    <dgm:pt modelId="{E720B07E-E0A5-48E7-A181-3F9E352E1FDC}" type="parTrans" cxnId="{AFF9DFE1-CA9C-40B8-A005-10403F869EFE}">
      <dgm:prSet/>
      <dgm:spPr/>
      <dgm:t>
        <a:bodyPr/>
        <a:lstStyle/>
        <a:p>
          <a:endParaRPr lang="id-ID"/>
        </a:p>
      </dgm:t>
    </dgm:pt>
    <dgm:pt modelId="{7F50F2A9-E670-4B70-8B39-6EF83012DD52}" type="sibTrans" cxnId="{AFF9DFE1-CA9C-40B8-A005-10403F869EFE}">
      <dgm:prSet/>
      <dgm:spPr/>
      <dgm:t>
        <a:bodyPr/>
        <a:lstStyle/>
        <a:p>
          <a:endParaRPr lang="id-ID"/>
        </a:p>
      </dgm:t>
    </dgm:pt>
    <dgm:pt modelId="{BC7B6990-2757-4872-A9F6-E51552BB5808}">
      <dgm:prSet phldrT="[Text]" custT="1"/>
      <dgm:spPr/>
      <dgm:t>
        <a:bodyPr/>
        <a:lstStyle/>
        <a:p>
          <a:r>
            <a:rPr lang="en-US" sz="2800" b="1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rPr>
            <a:t>Dead</a:t>
          </a:r>
        </a:p>
        <a:p>
          <a:r>
            <a:rPr lang="en-US" sz="2800" b="1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rPr>
            <a:t>Wood</a:t>
          </a:r>
          <a:endParaRPr lang="id-ID" sz="2800" b="1" dirty="0"/>
        </a:p>
      </dgm:t>
    </dgm:pt>
    <dgm:pt modelId="{89A05E0E-2CF3-471A-95E5-910EFE3EFA58}" type="parTrans" cxnId="{08D75127-67E8-422B-95E7-8D318A018E28}">
      <dgm:prSet/>
      <dgm:spPr/>
      <dgm:t>
        <a:bodyPr/>
        <a:lstStyle/>
        <a:p>
          <a:endParaRPr lang="id-ID"/>
        </a:p>
      </dgm:t>
    </dgm:pt>
    <dgm:pt modelId="{C8B58899-789C-467D-8071-0F05B074D380}" type="sibTrans" cxnId="{08D75127-67E8-422B-95E7-8D318A018E28}">
      <dgm:prSet/>
      <dgm:spPr/>
      <dgm:t>
        <a:bodyPr/>
        <a:lstStyle/>
        <a:p>
          <a:endParaRPr lang="id-ID"/>
        </a:p>
      </dgm:t>
    </dgm:pt>
    <dgm:pt modelId="{257F34A8-BFF7-4477-B31B-E42C052093E4}">
      <dgm:prSet phldrT="[Text]" custT="1"/>
      <dgm:spPr/>
      <dgm:t>
        <a:bodyPr/>
        <a:lstStyle/>
        <a:p>
          <a:r>
            <a:rPr lang="en-US" sz="2400" b="1" i="1" dirty="0" err="1" smtClean="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rPr>
            <a:t>Querries</a:t>
          </a:r>
          <a:endParaRPr lang="id-ID" sz="2400" b="1" dirty="0"/>
        </a:p>
      </dgm:t>
    </dgm:pt>
    <dgm:pt modelId="{162CF526-6730-4360-9432-01EEBAE26446}" type="parTrans" cxnId="{DF529A05-9CE0-4DA9-9591-B68861978942}">
      <dgm:prSet/>
      <dgm:spPr/>
      <dgm:t>
        <a:bodyPr/>
        <a:lstStyle/>
        <a:p>
          <a:endParaRPr lang="id-ID"/>
        </a:p>
      </dgm:t>
    </dgm:pt>
    <dgm:pt modelId="{ED8A9D48-CD9F-483B-9F65-E1A2AA386371}" type="sibTrans" cxnId="{DF529A05-9CE0-4DA9-9591-B68861978942}">
      <dgm:prSet/>
      <dgm:spPr/>
      <dgm:t>
        <a:bodyPr/>
        <a:lstStyle/>
        <a:p>
          <a:endParaRPr lang="id-ID"/>
        </a:p>
      </dgm:t>
    </dgm:pt>
    <dgm:pt modelId="{87473038-517A-46AB-8E7B-CD5DF71961F8}" type="pres">
      <dgm:prSet presAssocID="{E4CFB5C5-C61C-4873-B48F-4DA3EE9A2A3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1BFA5F0-3437-4FAA-BD0A-D77EFD846A89}" type="pres">
      <dgm:prSet presAssocID="{E4CFB5C5-C61C-4873-B48F-4DA3EE9A2A32}" presName="diamond" presStyleLbl="bgShp" presStyleIdx="0" presStyleCnt="1"/>
      <dgm:spPr/>
    </dgm:pt>
    <dgm:pt modelId="{79FF2B6A-7445-4072-8BA5-BAD3850F05D0}" type="pres">
      <dgm:prSet presAssocID="{E4CFB5C5-C61C-4873-B48F-4DA3EE9A2A3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882079-22D0-4EED-B361-4375BF868444}" type="pres">
      <dgm:prSet presAssocID="{E4CFB5C5-C61C-4873-B48F-4DA3EE9A2A3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8C8CBA-C3F0-44B0-871C-05F1FEE8A971}" type="pres">
      <dgm:prSet presAssocID="{E4CFB5C5-C61C-4873-B48F-4DA3EE9A2A3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1CBCF2-AC94-48BE-BB50-A031C069C5BB}" type="pres">
      <dgm:prSet presAssocID="{E4CFB5C5-C61C-4873-B48F-4DA3EE9A2A3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15AA2D4-E9A4-4AB6-8BB2-E291A3E09C58}" type="presOf" srcId="{E4CFB5C5-C61C-4873-B48F-4DA3EE9A2A32}" destId="{87473038-517A-46AB-8E7B-CD5DF71961F8}" srcOrd="0" destOrd="0" presId="urn:microsoft.com/office/officeart/2005/8/layout/matrix3"/>
    <dgm:cxn modelId="{DF529A05-9CE0-4DA9-9591-B68861978942}" srcId="{E4CFB5C5-C61C-4873-B48F-4DA3EE9A2A32}" destId="{257F34A8-BFF7-4477-B31B-E42C052093E4}" srcOrd="3" destOrd="0" parTransId="{162CF526-6730-4360-9432-01EEBAE26446}" sibTransId="{ED8A9D48-CD9F-483B-9F65-E1A2AA386371}"/>
    <dgm:cxn modelId="{2B53F285-073F-4F9B-B65A-34117E845F12}" type="presOf" srcId="{987683FD-2CEE-4748-800C-37A60851FF8C}" destId="{70882079-22D0-4EED-B361-4375BF868444}" srcOrd="0" destOrd="0" presId="urn:microsoft.com/office/officeart/2005/8/layout/matrix3"/>
    <dgm:cxn modelId="{6D4525FA-B68C-43F0-AFAC-93A1919290CA}" type="presOf" srcId="{257F34A8-BFF7-4477-B31B-E42C052093E4}" destId="{C81CBCF2-AC94-48BE-BB50-A031C069C5BB}" srcOrd="0" destOrd="0" presId="urn:microsoft.com/office/officeart/2005/8/layout/matrix3"/>
    <dgm:cxn modelId="{AFF9DFE1-CA9C-40B8-A005-10403F869EFE}" srcId="{E4CFB5C5-C61C-4873-B48F-4DA3EE9A2A32}" destId="{987683FD-2CEE-4748-800C-37A60851FF8C}" srcOrd="1" destOrd="0" parTransId="{E720B07E-E0A5-48E7-A181-3F9E352E1FDC}" sibTransId="{7F50F2A9-E670-4B70-8B39-6EF83012DD52}"/>
    <dgm:cxn modelId="{08D75127-67E8-422B-95E7-8D318A018E28}" srcId="{E4CFB5C5-C61C-4873-B48F-4DA3EE9A2A32}" destId="{BC7B6990-2757-4872-A9F6-E51552BB5808}" srcOrd="2" destOrd="0" parTransId="{89A05E0E-2CF3-471A-95E5-910EFE3EFA58}" sibTransId="{C8B58899-789C-467D-8071-0F05B074D380}"/>
    <dgm:cxn modelId="{C7591CB4-C969-483F-A715-789AE740BE58}" type="presOf" srcId="{BC7B6990-2757-4872-A9F6-E51552BB5808}" destId="{788C8CBA-C3F0-44B0-871C-05F1FEE8A971}" srcOrd="0" destOrd="0" presId="urn:microsoft.com/office/officeart/2005/8/layout/matrix3"/>
    <dgm:cxn modelId="{A79DDACF-41BF-42AC-A65C-D06A000223B3}" srcId="{E4CFB5C5-C61C-4873-B48F-4DA3EE9A2A32}" destId="{BA62C495-11B3-457E-A818-F6DD577D278C}" srcOrd="0" destOrd="0" parTransId="{522065B0-B491-460E-A352-77D05989B8A9}" sibTransId="{A2354A0D-2297-452C-8B30-3EE77AA043CF}"/>
    <dgm:cxn modelId="{AAF3CEAA-E4E6-4D2E-8F92-A3995F44D68D}" type="presOf" srcId="{BA62C495-11B3-457E-A818-F6DD577D278C}" destId="{79FF2B6A-7445-4072-8BA5-BAD3850F05D0}" srcOrd="0" destOrd="0" presId="urn:microsoft.com/office/officeart/2005/8/layout/matrix3"/>
    <dgm:cxn modelId="{CDDB0F75-7ADA-414F-B29A-C902237705A9}" type="presParOf" srcId="{87473038-517A-46AB-8E7B-CD5DF71961F8}" destId="{51BFA5F0-3437-4FAA-BD0A-D77EFD846A89}" srcOrd="0" destOrd="0" presId="urn:microsoft.com/office/officeart/2005/8/layout/matrix3"/>
    <dgm:cxn modelId="{B9EEAC91-6550-4EBB-9A55-AB98E2DE5EFF}" type="presParOf" srcId="{87473038-517A-46AB-8E7B-CD5DF71961F8}" destId="{79FF2B6A-7445-4072-8BA5-BAD3850F05D0}" srcOrd="1" destOrd="0" presId="urn:microsoft.com/office/officeart/2005/8/layout/matrix3"/>
    <dgm:cxn modelId="{C892C530-521B-4098-928B-26D01174207A}" type="presParOf" srcId="{87473038-517A-46AB-8E7B-CD5DF71961F8}" destId="{70882079-22D0-4EED-B361-4375BF868444}" srcOrd="2" destOrd="0" presId="urn:microsoft.com/office/officeart/2005/8/layout/matrix3"/>
    <dgm:cxn modelId="{77CFCB93-9B4F-446F-BD40-D13FE0194E89}" type="presParOf" srcId="{87473038-517A-46AB-8E7B-CD5DF71961F8}" destId="{788C8CBA-C3F0-44B0-871C-05F1FEE8A971}" srcOrd="3" destOrd="0" presId="urn:microsoft.com/office/officeart/2005/8/layout/matrix3"/>
    <dgm:cxn modelId="{85F5B2FD-2B65-48A1-B5EA-7236D44ECB29}" type="presParOf" srcId="{87473038-517A-46AB-8E7B-CD5DF71961F8}" destId="{C81CBCF2-AC94-48BE-BB50-A031C069C5B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EF3A-CC45-4E0F-964B-5CC36D0A5D45}" type="datetimeFigureOut">
              <a:rPr lang="id-ID" smtClean="0"/>
              <a:pPr/>
              <a:t>04/10/2016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F5850-A5A5-4816-99F3-F51A6DEFBB5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FB493-E8DD-4069-8AE1-57A2A9966B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QHI-01-MR-008-01%20Skema%20Sertifikasi-rev-OK-AM.docx" TargetMode="External"/><Relationship Id="rId2" Type="http://schemas.openxmlformats.org/officeDocument/2006/relationships/hyperlink" Target="1Sertifikat%20KAN%20ISO%201702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QHI-01-SER-011-00%20-%20Skema%20SAOS%20Sertikasi%20Analis%20rev-OK-AM.doc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76200"/>
            <a:ext cx="9144000" cy="4876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1338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" y="4800600"/>
            <a:ext cx="8991600" cy="2057400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id-ID" b="1" dirty="0" smtClean="0">
                <a:solidFill>
                  <a:schemeClr val="tx1"/>
                </a:solidFill>
              </a:rPr>
              <a:t> Penyusunan Model Talent Pool (JPT) berdasarkan ASN UU No 5 Tahun 2014</a:t>
            </a:r>
          </a:p>
          <a:p>
            <a:pPr marL="0" indent="0" algn="r">
              <a:buNone/>
            </a:pPr>
            <a:r>
              <a:rPr lang="id-ID" b="1" dirty="0" smtClean="0"/>
              <a:t>UU No 20 Tahun 2014  SPK,  SNI-ISO/IEC 17024</a:t>
            </a:r>
          </a:p>
          <a:p>
            <a:pPr marL="0" indent="0" algn="r">
              <a:buNone/>
            </a:pPr>
            <a:r>
              <a:rPr lang="id-ID" b="1" dirty="0" smtClean="0">
                <a:solidFill>
                  <a:schemeClr val="tx1"/>
                </a:solidFill>
              </a:rPr>
              <a:t>Personal Certification 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151622" y="2512142"/>
            <a:ext cx="7163578" cy="1755058"/>
            <a:chOff x="0" y="2209800"/>
            <a:chExt cx="6324600" cy="1600200"/>
          </a:xfrm>
        </p:grpSpPr>
        <p:sp>
          <p:nvSpPr>
            <p:cNvPr id="5" name="Pentagon 4"/>
            <p:cNvSpPr/>
            <p:nvPr/>
          </p:nvSpPr>
          <p:spPr>
            <a:xfrm>
              <a:off x="0" y="2209800"/>
              <a:ext cx="5486400" cy="838200"/>
            </a:xfrm>
            <a:prstGeom prst="homePlat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PENGUKURAN </a:t>
              </a:r>
              <a:r>
                <a:rPr lang="id-ID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/PEMETAAN POTENSI  dan</a:t>
              </a:r>
              <a:endParaRPr lang="id-ID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>
              <a:off x="685800" y="3124200"/>
              <a:ext cx="5638800" cy="685800"/>
            </a:xfrm>
            <a:prstGeom prst="homePlat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KOMPETENSI </a:t>
              </a:r>
              <a:r>
                <a:rPr lang="id-ID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berbasis ASN</a:t>
              </a:r>
              <a:endParaRPr lang="id-ID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57200" y="228600"/>
            <a:ext cx="1447800" cy="15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1600" dirty="0" smtClean="0"/>
          </a:p>
          <a:p>
            <a:pPr algn="ctr"/>
            <a:endParaRPr lang="id-ID" sz="1600" dirty="0" smtClean="0"/>
          </a:p>
          <a:p>
            <a:pPr algn="ctr"/>
            <a:endParaRPr lang="id-ID" sz="1600" dirty="0" smtClean="0"/>
          </a:p>
          <a:p>
            <a:pPr algn="ctr"/>
            <a:endParaRPr lang="id-ID" sz="1600" dirty="0" smtClean="0"/>
          </a:p>
          <a:p>
            <a:pPr algn="ctr"/>
            <a:r>
              <a:rPr lang="id-ID" sz="1600" dirty="0" smtClean="0"/>
              <a:t>LSP QUANTUM</a:t>
            </a:r>
          </a:p>
          <a:p>
            <a:pPr algn="ctr"/>
            <a:r>
              <a:rPr lang="id-ID" sz="1600" dirty="0" smtClean="0"/>
              <a:t>LSP-008-IND</a:t>
            </a:r>
            <a:endParaRPr lang="id-ID" sz="1600" dirty="0"/>
          </a:p>
        </p:txBody>
      </p:sp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41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98644"/>
            <a:ext cx="8229600" cy="41052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ea typeface="ＭＳ Ｐゴシック" pitchFamily="34" charset="-128"/>
              </a:rPr>
              <a:t>dilakukan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berdasarkan</a:t>
            </a:r>
            <a:r>
              <a:rPr lang="en-US" b="1" dirty="0" smtClean="0">
                <a:ea typeface="ＭＳ Ｐゴシック" pitchFamily="34" charset="-128"/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 smtClean="0">
                <a:ea typeface="ＭＳ Ｐゴシック" pitchFamily="34" charset="-128"/>
              </a:rPr>
              <a:t>kualifikasi</a:t>
            </a:r>
            <a:r>
              <a:rPr lang="en-US" b="1" dirty="0" smtClean="0">
                <a:ea typeface="ＭＳ Ｐゴシック" pitchFamily="34" charset="-128"/>
              </a:rPr>
              <a:t>;</a:t>
            </a:r>
          </a:p>
          <a:p>
            <a:pPr>
              <a:buFontTx/>
              <a:buChar char="-"/>
            </a:pPr>
            <a:r>
              <a:rPr lang="en-US" b="1" dirty="0" err="1" smtClean="0">
                <a:ea typeface="ＭＳ Ｐゴシック" pitchFamily="34" charset="-128"/>
              </a:rPr>
              <a:t>Kompetensi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sz="2800" b="1" dirty="0" smtClean="0">
                <a:ea typeface="ＭＳ Ｐゴシック" pitchFamily="34" charset="-128"/>
              </a:rPr>
              <a:t>(</a:t>
            </a:r>
            <a:r>
              <a:rPr lang="en-US" sz="2800" b="1" dirty="0" err="1" smtClean="0">
                <a:ea typeface="ＭＳ Ｐゴシック" pitchFamily="34" charset="-128"/>
              </a:rPr>
              <a:t>teknis</a:t>
            </a:r>
            <a:r>
              <a:rPr lang="en-US" sz="2800" b="1" dirty="0" smtClean="0">
                <a:ea typeface="ＭＳ Ｐゴシック" pitchFamily="34" charset="-128"/>
              </a:rPr>
              <a:t>, </a:t>
            </a:r>
            <a:r>
              <a:rPr lang="en-US" sz="2800" b="1" dirty="0" err="1" smtClean="0">
                <a:ea typeface="ＭＳ Ｐゴシック" pitchFamily="34" charset="-128"/>
              </a:rPr>
              <a:t>manajerial</a:t>
            </a:r>
            <a:r>
              <a:rPr lang="en-US" sz="2800" b="1" dirty="0" smtClean="0">
                <a:ea typeface="ＭＳ Ｐゴシック" pitchFamily="34" charset="-128"/>
              </a:rPr>
              <a:t>, </a:t>
            </a:r>
            <a:r>
              <a:rPr lang="en-US" sz="2800" b="1" dirty="0" err="1" smtClean="0">
                <a:ea typeface="ＭＳ Ｐゴシック" pitchFamily="34" charset="-128"/>
              </a:rPr>
              <a:t>sosial</a:t>
            </a:r>
            <a:r>
              <a:rPr lang="en-US" sz="2800" b="1" dirty="0" smtClean="0">
                <a:ea typeface="ＭＳ Ｐゴシック" pitchFamily="34" charset="-128"/>
              </a:rPr>
              <a:t> </a:t>
            </a:r>
            <a:r>
              <a:rPr lang="en-US" sz="2800" b="1" dirty="0" err="1" smtClean="0">
                <a:ea typeface="ＭＳ Ｐゴシック" pitchFamily="34" charset="-128"/>
              </a:rPr>
              <a:t>kultural</a:t>
            </a:r>
            <a:r>
              <a:rPr lang="en-US" sz="2800" b="1" dirty="0" smtClean="0">
                <a:ea typeface="ＭＳ Ｐゴシック" pitchFamily="34" charset="-128"/>
              </a:rPr>
              <a:t>)</a:t>
            </a:r>
            <a:r>
              <a:rPr lang="en-US" b="1" dirty="0" smtClean="0">
                <a:ea typeface="ＭＳ Ｐゴシック" pitchFamily="34" charset="-128"/>
              </a:rPr>
              <a:t>;</a:t>
            </a:r>
          </a:p>
          <a:p>
            <a:pPr>
              <a:buFontTx/>
              <a:buChar char="-"/>
            </a:pPr>
            <a:r>
              <a:rPr lang="en-US" b="1" dirty="0" err="1" smtClean="0">
                <a:ea typeface="ＭＳ Ｐゴシック" pitchFamily="34" charset="-128"/>
              </a:rPr>
              <a:t>penilaian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kinerja</a:t>
            </a:r>
            <a:r>
              <a:rPr lang="id-ID" b="1" dirty="0" smtClean="0">
                <a:ea typeface="ＭＳ Ｐゴシック" pitchFamily="34" charset="-128"/>
              </a:rPr>
              <a:t>, dan </a:t>
            </a:r>
            <a:endParaRPr lang="en-US" b="1" dirty="0" smtClean="0">
              <a:ea typeface="ＭＳ Ｐゴシック" pitchFamily="34" charset="-128"/>
            </a:endParaRPr>
          </a:p>
          <a:p>
            <a:pPr>
              <a:buFontTx/>
              <a:buChar char="-"/>
            </a:pPr>
            <a:r>
              <a:rPr lang="id-ID" b="1" dirty="0" smtClean="0">
                <a:ea typeface="ＭＳ Ｐゴシック" pitchFamily="34" charset="-128"/>
              </a:rPr>
              <a:t>kebutuhan Instansi Pemerintah.</a:t>
            </a:r>
            <a:endParaRPr lang="en-US" b="1" dirty="0" smtClean="0">
              <a:ea typeface="ＭＳ Ｐゴシック" pitchFamily="34" charset="-128"/>
            </a:endParaRPr>
          </a:p>
          <a:p>
            <a:r>
              <a:rPr lang="en-US" b="1" dirty="0" err="1" smtClean="0">
                <a:ea typeface="ＭＳ Ｐゴシック" pitchFamily="34" charset="-128"/>
              </a:rPr>
              <a:t>Dilakukan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dengan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mempertimbangkan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integritas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dan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moralitas</a:t>
            </a:r>
            <a:r>
              <a:rPr lang="en-US" b="1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29699" name="Title 2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81534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dirty="0" err="1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Pengembangan</a:t>
            </a:r>
            <a:r>
              <a:rPr lang="en-US" sz="4000" b="1" dirty="0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 </a:t>
            </a:r>
            <a:r>
              <a:rPr lang="en-US" sz="4000" b="1" dirty="0" err="1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Karier</a:t>
            </a:r>
            <a:endParaRPr lang="en-US" sz="4000" b="1" dirty="0" smtClean="0">
              <a:latin typeface="Century Gothic" pitchFamily="34" charset="0"/>
              <a:ea typeface="ＭＳ Ｐゴシック" pitchFamily="34" charset="-128"/>
              <a:cs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6172200" y="2895600"/>
            <a:ext cx="22860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Statis (AC) dan Dinamis (</a:t>
            </a:r>
            <a:r>
              <a:rPr lang="id-ID" sz="2000" dirty="0" smtClean="0"/>
              <a:t>360</a:t>
            </a:r>
            <a:r>
              <a:rPr lang="id-ID" sz="2000" baseline="30000" dirty="0" smtClean="0"/>
              <a:t>0</a:t>
            </a:r>
            <a:r>
              <a:rPr lang="id-ID" sz="2800" dirty="0" smtClean="0"/>
              <a:t>)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990600"/>
            <a:ext cx="9144000" cy="1371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81940"/>
            <a:ext cx="3413760" cy="2476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2362200"/>
            <a:ext cx="9144000" cy="2057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0" y="4419600"/>
            <a:ext cx="91440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441960" y="1219200"/>
            <a:ext cx="367284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STATIC</a:t>
            </a:r>
          </a:p>
          <a:p>
            <a:pPr algn="ctr"/>
            <a:r>
              <a:rPr lang="id-ID" dirty="0" smtClean="0">
                <a:solidFill>
                  <a:schemeClr val="tx1"/>
                </a:solidFill>
              </a:rPr>
              <a:t>2-3 </a:t>
            </a:r>
            <a:r>
              <a:rPr lang="id-ID" dirty="0">
                <a:solidFill>
                  <a:schemeClr val="tx1"/>
                </a:solidFill>
              </a:rPr>
              <a:t>tahun sekali</a:t>
            </a:r>
          </a:p>
          <a:p>
            <a:pPr algn="ctr"/>
            <a:r>
              <a:rPr lang="id-ID" dirty="0">
                <a:solidFill>
                  <a:schemeClr val="tx1"/>
                </a:solidFill>
              </a:rPr>
              <a:t>Sesuai kebutuhan </a:t>
            </a:r>
            <a:r>
              <a:rPr lang="id-ID" dirty="0" smtClean="0">
                <a:solidFill>
                  <a:schemeClr val="tx1"/>
                </a:solidFill>
              </a:rPr>
              <a:t>SDM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438400"/>
            <a:ext cx="3657600" cy="190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>
                <a:solidFill>
                  <a:schemeClr val="tx1"/>
                </a:solidFill>
              </a:rPr>
              <a:t>Di </a:t>
            </a:r>
            <a:r>
              <a:rPr lang="id-ID" dirty="0">
                <a:solidFill>
                  <a:schemeClr val="tx1"/>
                </a:solidFill>
              </a:rPr>
              <a:t>Assessment Center</a:t>
            </a:r>
            <a:endParaRPr lang="id-ID" dirty="0" smtClean="0">
              <a:solidFill>
                <a:schemeClr val="tx1"/>
              </a:solidFill>
            </a:endParaRPr>
          </a:p>
          <a:p>
            <a:r>
              <a:rPr lang="id-ID" dirty="0">
                <a:solidFill>
                  <a:schemeClr val="tx1"/>
                </a:solidFill>
              </a:rPr>
              <a:t>O</a:t>
            </a:r>
            <a:r>
              <a:rPr lang="id-ID" dirty="0" smtClean="0">
                <a:solidFill>
                  <a:schemeClr val="tx1"/>
                </a:solidFill>
              </a:rPr>
              <a:t>leh </a:t>
            </a:r>
            <a:r>
              <a:rPr lang="id-ID" dirty="0">
                <a:solidFill>
                  <a:schemeClr val="tx1"/>
                </a:solidFill>
              </a:rPr>
              <a:t>asesor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Kondisi </a:t>
            </a:r>
            <a:r>
              <a:rPr lang="id-ID" dirty="0">
                <a:solidFill>
                  <a:schemeClr val="tx1"/>
                </a:solidFill>
              </a:rPr>
              <a:t>Standar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572000"/>
            <a:ext cx="3657600" cy="762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Kompeten/Belum Kompeten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562600"/>
            <a:ext cx="3657600" cy="9906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id-ID" dirty="0">
                <a:solidFill>
                  <a:schemeClr val="tx1"/>
                </a:solidFill>
              </a:rPr>
              <a:t>Job Placement: Promosi, Mutasi</a:t>
            </a:r>
          </a:p>
          <a:p>
            <a:pPr algn="ctr">
              <a:spcBef>
                <a:spcPts val="0"/>
              </a:spcBef>
              <a:defRPr/>
            </a:pPr>
            <a:r>
              <a:rPr lang="id-ID" dirty="0">
                <a:solidFill>
                  <a:schemeClr val="tx1"/>
                </a:solidFill>
              </a:rPr>
              <a:t>Organization Development</a:t>
            </a:r>
          </a:p>
          <a:p>
            <a:pPr algn="ctr">
              <a:spcBef>
                <a:spcPts val="0"/>
              </a:spcBef>
              <a:defRPr/>
            </a:pPr>
            <a:r>
              <a:rPr lang="id-ID" dirty="0">
                <a:solidFill>
                  <a:schemeClr val="tx1"/>
                </a:solidFill>
              </a:rPr>
              <a:t>Training Needs Analysis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53000" y="1219200"/>
            <a:ext cx="37338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DINAMIC</a:t>
            </a:r>
          </a:p>
          <a:p>
            <a:pPr algn="ctr"/>
            <a:r>
              <a:rPr lang="id-ID" dirty="0" smtClean="0">
                <a:solidFill>
                  <a:schemeClr val="tx1"/>
                </a:solidFill>
              </a:rPr>
              <a:t>Basic  </a:t>
            </a:r>
            <a:r>
              <a:rPr lang="id-ID" dirty="0">
                <a:solidFill>
                  <a:schemeClr val="tx1"/>
                </a:solidFill>
              </a:rPr>
              <a:t>Remunerasi</a:t>
            </a:r>
          </a:p>
          <a:p>
            <a:pPr algn="ctr"/>
            <a:r>
              <a:rPr lang="id-ID" dirty="0">
                <a:solidFill>
                  <a:schemeClr val="tx1"/>
                </a:solidFill>
              </a:rPr>
              <a:t>Per semester/Penugasan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3000" y="2438400"/>
            <a:ext cx="3733800" cy="190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dirty="0" smtClean="0">
                <a:solidFill>
                  <a:schemeClr val="tx1"/>
                </a:solidFill>
              </a:rPr>
              <a:t>Di </a:t>
            </a:r>
            <a:r>
              <a:rPr lang="id-ID" dirty="0">
                <a:solidFill>
                  <a:schemeClr val="tx1"/>
                </a:solidFill>
              </a:rPr>
              <a:t>lapangan </a:t>
            </a:r>
            <a:r>
              <a:rPr lang="id-ID" dirty="0" smtClean="0">
                <a:solidFill>
                  <a:schemeClr val="tx1"/>
                </a:solidFill>
              </a:rPr>
              <a:t>oleh: </a:t>
            </a:r>
          </a:p>
          <a:p>
            <a:pPr algn="r"/>
            <a:r>
              <a:rPr lang="id-ID" dirty="0" smtClean="0">
                <a:solidFill>
                  <a:schemeClr val="tx1"/>
                </a:solidFill>
              </a:rPr>
              <a:t>rekan </a:t>
            </a:r>
            <a:r>
              <a:rPr lang="id-ID" dirty="0">
                <a:solidFill>
                  <a:schemeClr val="tx1"/>
                </a:solidFill>
              </a:rPr>
              <a:t>sekerja, bawahan, atasan (</a:t>
            </a:r>
            <a:r>
              <a:rPr lang="id-ID" dirty="0" smtClean="0">
                <a:solidFill>
                  <a:schemeClr val="tx1"/>
                </a:solidFill>
              </a:rPr>
              <a:t>360°); </a:t>
            </a:r>
            <a:r>
              <a:rPr lang="id-ID" dirty="0">
                <a:solidFill>
                  <a:schemeClr val="tx1"/>
                </a:solidFill>
              </a:rPr>
              <a:t>Sistem Poin, Kondisional</a:t>
            </a:r>
          </a:p>
          <a:p>
            <a:pPr algn="r"/>
            <a:r>
              <a:rPr lang="id-ID" dirty="0">
                <a:solidFill>
                  <a:schemeClr val="tx1"/>
                </a:solidFill>
              </a:rPr>
              <a:t>Ada pengaruh Faktor External: Gaji, Bonus, Insentif, Sistem SDM, Pola Karir, TantanganPekerjaan,Lingkungan Kerja, dsb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53000" y="4572000"/>
            <a:ext cx="3733800" cy="762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Tidak Kompeten/Kompeten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53000" y="5562600"/>
            <a:ext cx="3733800" cy="9906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Remunerasi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Tunj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Kinerja,Bonus,Insentif,Merit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Organization Development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Training Needs Analysis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352800" y="1981200"/>
            <a:ext cx="762000" cy="7620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Down Arrow 18"/>
          <p:cNvSpPr/>
          <p:nvPr/>
        </p:nvSpPr>
        <p:spPr>
          <a:xfrm>
            <a:off x="3352800" y="4191000"/>
            <a:ext cx="762000" cy="7620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Down Arrow 19"/>
          <p:cNvSpPr/>
          <p:nvPr/>
        </p:nvSpPr>
        <p:spPr>
          <a:xfrm>
            <a:off x="3352800" y="5181600"/>
            <a:ext cx="762000" cy="7620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Down Arrow 20"/>
          <p:cNvSpPr/>
          <p:nvPr/>
        </p:nvSpPr>
        <p:spPr>
          <a:xfrm>
            <a:off x="4953000" y="1981200"/>
            <a:ext cx="762000" cy="7620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Down Arrow 21"/>
          <p:cNvSpPr/>
          <p:nvPr/>
        </p:nvSpPr>
        <p:spPr>
          <a:xfrm>
            <a:off x="4953000" y="4191000"/>
            <a:ext cx="762000" cy="7620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Down Arrow 22"/>
          <p:cNvSpPr/>
          <p:nvPr/>
        </p:nvSpPr>
        <p:spPr>
          <a:xfrm>
            <a:off x="4953000" y="5181600"/>
            <a:ext cx="762000" cy="7620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16" y="990600"/>
            <a:ext cx="461665" cy="1371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d-ID" b="1" dirty="0" smtClean="0"/>
              <a:t>PENILAIAN</a:t>
            </a:r>
            <a:endParaRPr lang="id-ID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4449" y="2362200"/>
            <a:ext cx="461665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d-ID" b="1" dirty="0" smtClean="0"/>
              <a:t>LOKASI</a:t>
            </a:r>
            <a:endParaRPr lang="id-ID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6" y="4419600"/>
            <a:ext cx="461665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d-ID" b="1" dirty="0" smtClean="0"/>
              <a:t>HASIL</a:t>
            </a:r>
            <a:endParaRPr lang="id-ID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-4449" y="5486400"/>
            <a:ext cx="461665" cy="1371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d-ID" b="1" dirty="0" smtClean="0"/>
              <a:t>MANFAAT</a:t>
            </a:r>
            <a:endParaRPr lang="id-ID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1676400" y="152400"/>
            <a:ext cx="3810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d-ID" sz="2400" b="1" dirty="0" smtClean="0"/>
              <a:t>PENILAIAN PEGAWAI</a:t>
            </a:r>
            <a:endParaRPr lang="id-ID" sz="2400" b="1" dirty="0"/>
          </a:p>
        </p:txBody>
      </p:sp>
      <p:sp>
        <p:nvSpPr>
          <p:cNvPr id="30" name="Down Arrow 29"/>
          <p:cNvSpPr/>
          <p:nvPr/>
        </p:nvSpPr>
        <p:spPr>
          <a:xfrm>
            <a:off x="4724400" y="685800"/>
            <a:ext cx="762000" cy="7620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Down Arrow 30"/>
          <p:cNvSpPr/>
          <p:nvPr/>
        </p:nvSpPr>
        <p:spPr>
          <a:xfrm>
            <a:off x="2590800" y="685800"/>
            <a:ext cx="762000" cy="7620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" name="Group 34"/>
          <p:cNvGrpSpPr/>
          <p:nvPr/>
        </p:nvGrpSpPr>
        <p:grpSpPr>
          <a:xfrm>
            <a:off x="4114800" y="2743200"/>
            <a:ext cx="838200" cy="2209800"/>
            <a:chOff x="4114800" y="2743200"/>
            <a:chExt cx="838200" cy="2209800"/>
          </a:xfrm>
        </p:grpSpPr>
        <p:sp>
          <p:nvSpPr>
            <p:cNvPr id="32" name="Bent Arrow 31"/>
            <p:cNvSpPr/>
            <p:nvPr/>
          </p:nvSpPr>
          <p:spPr>
            <a:xfrm>
              <a:off x="4419600" y="2743200"/>
              <a:ext cx="533400" cy="2209800"/>
            </a:xfrm>
            <a:prstGeom prst="ben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114800" y="4800600"/>
              <a:ext cx="3048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4" name="Explosion 1 33"/>
          <p:cNvSpPr/>
          <p:nvPr/>
        </p:nvSpPr>
        <p:spPr>
          <a:xfrm rot="20551703">
            <a:off x="2112638" y="2337408"/>
            <a:ext cx="3810000" cy="22479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bg1"/>
                </a:solidFill>
              </a:rPr>
              <a:t>Hasil Tes Kompeten  di asesment center, belum tentu kompeten di tempat kerja</a:t>
            </a:r>
            <a:endParaRPr lang="id-ID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0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30" grpId="0" animBg="1"/>
      <p:bldP spid="31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2342"/>
            <a:ext cx="8382000" cy="6134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err="1" smtClean="0"/>
              <a:t>Sistem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Informasi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Pegawai </a:t>
            </a:r>
            <a:r>
              <a:rPr lang="en-US" sz="3200" b="1" dirty="0" smtClean="0"/>
              <a:t>ASN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867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err="1" smtClean="0"/>
              <a:t>Pasal</a:t>
            </a:r>
            <a:r>
              <a:rPr lang="en-US" sz="2400" dirty="0" smtClean="0"/>
              <a:t> 127 </a:t>
            </a:r>
          </a:p>
          <a:p>
            <a:pPr indent="-250825" algn="just">
              <a:buNone/>
            </a:pPr>
            <a:r>
              <a:rPr lang="en-US" sz="2400" dirty="0" smtClean="0"/>
              <a:t>(1)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menjamin</a:t>
            </a:r>
            <a:r>
              <a:rPr lang="en-US" sz="2400" dirty="0" smtClean="0"/>
              <a:t> </a:t>
            </a:r>
            <a:r>
              <a:rPr lang="en-US" sz="2400" dirty="0" err="1" smtClean="0"/>
              <a:t>efisiensi</a:t>
            </a:r>
            <a:r>
              <a:rPr lang="en-US" sz="2400" dirty="0" smtClean="0"/>
              <a:t>, </a:t>
            </a:r>
            <a:r>
              <a:rPr lang="en-US" sz="2400" dirty="0" err="1" smtClean="0"/>
              <a:t>efektivitas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akurasi</a:t>
            </a:r>
            <a:r>
              <a:rPr lang="en-US" sz="2400" dirty="0" smtClean="0"/>
              <a:t> </a:t>
            </a:r>
            <a:r>
              <a:rPr lang="en-US" sz="2400" dirty="0" err="1" smtClean="0"/>
              <a:t>pengambilan</a:t>
            </a:r>
            <a:r>
              <a:rPr lang="en-US" sz="2400" dirty="0" smtClean="0"/>
              <a:t> </a:t>
            </a:r>
            <a:r>
              <a:rPr lang="en-US" sz="2400" dirty="0" err="1" smtClean="0"/>
              <a:t>keputusan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 ASN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ASN. </a:t>
            </a:r>
          </a:p>
          <a:p>
            <a:pPr indent="-250825" algn="just">
              <a:buNone/>
            </a:pPr>
            <a:r>
              <a:rPr lang="en-US" sz="2400" dirty="0" smtClean="0"/>
              <a:t>(2)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ASN </a:t>
            </a:r>
            <a:r>
              <a:rPr lang="en-US" sz="2400" dirty="0" err="1" smtClean="0"/>
              <a:t>sebagaimana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dimaksud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ayat</a:t>
            </a:r>
            <a:r>
              <a:rPr lang="en-US" sz="2400" dirty="0" smtClean="0"/>
              <a:t> (1) </a:t>
            </a:r>
            <a:r>
              <a:rPr lang="en-US" sz="2400" dirty="0" err="1" smtClean="0"/>
              <a:t>diselenggarakan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nasional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terintegrasi</a:t>
            </a:r>
            <a:r>
              <a:rPr lang="en-US" sz="2400" dirty="0" smtClean="0"/>
              <a:t> </a:t>
            </a:r>
            <a:r>
              <a:rPr lang="en-US" sz="2400" dirty="0" err="1" smtClean="0"/>
              <a:t>antar-Instansi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</a:t>
            </a:r>
            <a:r>
              <a:rPr lang="en-US" sz="2400" dirty="0" smtClean="0"/>
              <a:t>. </a:t>
            </a:r>
          </a:p>
          <a:p>
            <a:pPr indent="-250825" algn="just">
              <a:buNone/>
            </a:pPr>
            <a:r>
              <a:rPr lang="en-US" sz="2400" dirty="0" smtClean="0"/>
              <a:t>(3)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menjamin</a:t>
            </a:r>
            <a:r>
              <a:rPr lang="en-US" sz="2400" dirty="0" smtClean="0"/>
              <a:t> </a:t>
            </a:r>
            <a:r>
              <a:rPr lang="en-US" sz="2400" dirty="0" err="1" smtClean="0"/>
              <a:t>keterpaduan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akurasi</a:t>
            </a:r>
            <a:r>
              <a:rPr lang="en-US" sz="2400" dirty="0" smtClean="0"/>
              <a:t> data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ASN,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Instansi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dimaksud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ayat</a:t>
            </a:r>
            <a:r>
              <a:rPr lang="en-US" sz="2400" dirty="0" smtClean="0"/>
              <a:t> (2) </a:t>
            </a:r>
            <a:r>
              <a:rPr lang="en-US" sz="2400" dirty="0" err="1" smtClean="0"/>
              <a:t>wajib</a:t>
            </a:r>
            <a:r>
              <a:rPr lang="en-US" sz="2400" dirty="0" smtClean="0"/>
              <a:t> </a:t>
            </a:r>
            <a:r>
              <a:rPr lang="en-US" sz="2400" dirty="0" err="1" smtClean="0"/>
              <a:t>memutakhirkan</a:t>
            </a:r>
            <a:r>
              <a:rPr lang="en-US" sz="2400" dirty="0" smtClean="0"/>
              <a:t> data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berkala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menyampaikannya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BKN. </a:t>
            </a:r>
          </a:p>
          <a:p>
            <a:pPr indent="-250825" algn="just">
              <a:buNone/>
            </a:pPr>
            <a:r>
              <a:rPr lang="en-US" sz="2400" dirty="0" smtClean="0"/>
              <a:t>(4)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ASN </a:t>
            </a:r>
            <a:r>
              <a:rPr lang="en-US" sz="2400" dirty="0" err="1" smtClean="0"/>
              <a:t>sebagaimana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dimaksud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ayat</a:t>
            </a:r>
            <a:r>
              <a:rPr lang="en-US" sz="2400" dirty="0" smtClean="0"/>
              <a:t> (1)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ayat</a:t>
            </a:r>
            <a:r>
              <a:rPr lang="en-US" sz="2400" dirty="0" smtClean="0"/>
              <a:t> (2) </a:t>
            </a:r>
            <a:r>
              <a:rPr lang="en-US" sz="2400" dirty="0" err="1" smtClean="0"/>
              <a:t>berbasiskan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diaplikasikan</a:t>
            </a:r>
            <a:r>
              <a:rPr lang="en-US" sz="2400" dirty="0" smtClean="0"/>
              <a:t>,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diakses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keamanan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dipercaya</a:t>
            </a:r>
            <a:endParaRPr lang="en-US" sz="2400" dirty="0" smtClean="0"/>
          </a:p>
          <a:p>
            <a:pPr algn="just"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85800" y="1219200"/>
            <a:ext cx="3048000" cy="2438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400" dirty="0" smtClean="0">
                <a:solidFill>
                  <a:srgbClr val="C00000"/>
                </a:solidFill>
              </a:rPr>
              <a:t>JOB POTENTIAL/ COMPETENCIES QUALITIES: UU ASN NO5; 2016</a:t>
            </a:r>
            <a:endParaRPr lang="id-ID" sz="14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id-ID" sz="1400" b="1" dirty="0" smtClean="0">
                <a:solidFill>
                  <a:schemeClr val="tx1"/>
                </a:solidFill>
              </a:rPr>
              <a:t>Kopmpetensi Teknis;</a:t>
            </a:r>
          </a:p>
          <a:p>
            <a:pPr marL="342900" indent="-342900">
              <a:buAutoNum type="arabicPeriod"/>
            </a:pPr>
            <a:r>
              <a:rPr lang="id-ID" sz="1400" b="1" dirty="0" smtClean="0">
                <a:solidFill>
                  <a:schemeClr val="tx1"/>
                </a:solidFill>
              </a:rPr>
              <a:t>Kompetensi Manajerial;</a:t>
            </a:r>
          </a:p>
          <a:p>
            <a:pPr marL="342900" indent="-342900">
              <a:buAutoNum type="arabicPeriod"/>
            </a:pPr>
            <a:r>
              <a:rPr lang="id-ID" sz="1400" b="1" dirty="0" smtClean="0">
                <a:solidFill>
                  <a:schemeClr val="tx1"/>
                </a:solidFill>
              </a:rPr>
              <a:t>Komp Sosial Kultural: Karater dsb</a:t>
            </a:r>
            <a:endParaRPr lang="id-ID" sz="1400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00" y="1524000"/>
            <a:ext cx="23622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PERSONAL QUALITIES: Skill, Kowhow, Attitude</a:t>
            </a:r>
            <a:endParaRPr lang="id-ID" b="1" dirty="0"/>
          </a:p>
        </p:txBody>
      </p:sp>
      <p:sp>
        <p:nvSpPr>
          <p:cNvPr id="4" name="Right Arrow 3"/>
          <p:cNvSpPr/>
          <p:nvPr/>
        </p:nvSpPr>
        <p:spPr>
          <a:xfrm>
            <a:off x="3962400" y="2133600"/>
            <a:ext cx="1219200" cy="48463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ight Arrow 4"/>
          <p:cNvSpPr/>
          <p:nvPr/>
        </p:nvSpPr>
        <p:spPr>
          <a:xfrm flipH="1">
            <a:off x="3962410" y="2743200"/>
            <a:ext cx="1173481" cy="4572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3657629" y="1676400"/>
            <a:ext cx="162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JOB MATCHING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3446558" y="3364468"/>
            <a:ext cx="226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PERSONAL MATCHING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533400" y="4419600"/>
            <a:ext cx="31242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STANDAR JABATAN</a:t>
            </a:r>
          </a:p>
          <a:p>
            <a:pPr algn="ctr"/>
            <a:r>
              <a:rPr lang="id-ID" b="1" dirty="0" smtClean="0"/>
              <a:t>KUALITATIF DAN KUANTITATIF:</a:t>
            </a:r>
          </a:p>
          <a:p>
            <a:pPr algn="ctr"/>
            <a:r>
              <a:rPr lang="id-ID" b="1" dirty="0" smtClean="0"/>
              <a:t>Atribut/Demensi/Indikator/ Variabel</a:t>
            </a:r>
            <a:endParaRPr lang="id-ID" b="1" dirty="0"/>
          </a:p>
        </p:txBody>
      </p:sp>
      <p:sp>
        <p:nvSpPr>
          <p:cNvPr id="9" name="Down Arrow 8"/>
          <p:cNvSpPr/>
          <p:nvPr/>
        </p:nvSpPr>
        <p:spPr>
          <a:xfrm>
            <a:off x="1905000" y="3810000"/>
            <a:ext cx="685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Bent-Up Arrow 10"/>
          <p:cNvSpPr/>
          <p:nvPr/>
        </p:nvSpPr>
        <p:spPr>
          <a:xfrm>
            <a:off x="3886200" y="3962400"/>
            <a:ext cx="2971800" cy="1143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4267200" y="4419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AMBANG  ALAT TES</a:t>
            </a: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533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JOB  QUALITIES STANDAR AND PERSONAL MATCHING</a:t>
            </a:r>
            <a:endParaRPr lang="id-ID" sz="2800" b="1" dirty="0"/>
          </a:p>
        </p:txBody>
      </p:sp>
      <p:grpSp>
        <p:nvGrpSpPr>
          <p:cNvPr id="10" name="Group 13"/>
          <p:cNvGrpSpPr/>
          <p:nvPr/>
        </p:nvGrpSpPr>
        <p:grpSpPr>
          <a:xfrm>
            <a:off x="7404140" y="5890578"/>
            <a:ext cx="1587460" cy="662622"/>
            <a:chOff x="6858000" y="5890578"/>
            <a:chExt cx="1587460" cy="662622"/>
          </a:xfrm>
        </p:grpSpPr>
        <p:sp>
          <p:nvSpPr>
            <p:cNvPr id="15" name="Rectangle 14"/>
            <p:cNvSpPr/>
            <p:nvPr/>
          </p:nvSpPr>
          <p:spPr>
            <a:xfrm>
              <a:off x="7531060" y="6019800"/>
              <a:ext cx="914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5890578"/>
              <a:ext cx="692654" cy="66262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267200" y="5105400"/>
            <a:ext cx="208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Bobot, Rating, Skore</a:t>
            </a:r>
            <a:endParaRPr lang="id-ID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11" y="6019800"/>
            <a:ext cx="566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u="sng" dirty="0" smtClean="0"/>
              <a:t>The Right Man on the Right Place</a:t>
            </a:r>
            <a:r>
              <a:rPr lang="id-ID" b="1" dirty="0" smtClean="0"/>
              <a:t> and the </a:t>
            </a:r>
            <a:r>
              <a:rPr lang="id-ID" b="1" u="sng" dirty="0" smtClean="0"/>
              <a:t>Right Character</a:t>
            </a:r>
            <a:endParaRPr lang="id-ID" b="1" u="sng" dirty="0"/>
          </a:p>
        </p:txBody>
      </p:sp>
      <p:sp>
        <p:nvSpPr>
          <p:cNvPr id="19" name="Right Brace 18"/>
          <p:cNvSpPr/>
          <p:nvPr/>
        </p:nvSpPr>
        <p:spPr>
          <a:xfrm>
            <a:off x="10896610" y="2743200"/>
            <a:ext cx="45719" cy="152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2209811" y="6248400"/>
            <a:ext cx="5135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i="1" dirty="0" smtClean="0"/>
              <a:t>(Competencies)                                (Potential/Attitude)</a:t>
            </a:r>
            <a:endParaRPr lang="id-ID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xmlns="" val="3598877936"/>
              </p:ext>
            </p:extLst>
          </p:nvPr>
        </p:nvGraphicFramePr>
        <p:xfrm>
          <a:off x="-1143000" y="990600"/>
          <a:ext cx="11430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30"/>
          <p:cNvGrpSpPr/>
          <p:nvPr/>
        </p:nvGrpSpPr>
        <p:grpSpPr>
          <a:xfrm>
            <a:off x="1752600" y="609600"/>
            <a:ext cx="5387974" cy="5410200"/>
            <a:chOff x="1295400" y="914400"/>
            <a:chExt cx="5387974" cy="5410200"/>
          </a:xfrm>
        </p:grpSpPr>
        <p:sp>
          <p:nvSpPr>
            <p:cNvPr id="26" name="Right Arrow 25"/>
            <p:cNvSpPr/>
            <p:nvPr/>
          </p:nvSpPr>
          <p:spPr>
            <a:xfrm>
              <a:off x="1371599" y="6019800"/>
              <a:ext cx="5311775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 rot="16200000">
              <a:off x="-1208088" y="3417888"/>
              <a:ext cx="5311775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</p:grp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683385" y="217648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id-ID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5" name="Group 26"/>
          <p:cNvGrpSpPr/>
          <p:nvPr/>
        </p:nvGrpSpPr>
        <p:grpSpPr>
          <a:xfrm>
            <a:off x="0" y="-15240"/>
            <a:ext cx="9144000" cy="6873240"/>
            <a:chOff x="0" y="-15240"/>
            <a:chExt cx="9144000" cy="6873240"/>
          </a:xfrm>
        </p:grpSpPr>
        <p:sp>
          <p:nvSpPr>
            <p:cNvPr id="28" name="Rectangle 27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0" y="-15240"/>
              <a:ext cx="91440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</p:grp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133603" y="6032500"/>
            <a:ext cx="1973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b="1" i="1" dirty="0" err="1">
                <a:solidFill>
                  <a:srgbClr val="990000"/>
                </a:solidFill>
                <a:latin typeface="Verdana" pitchFamily="34" charset="0"/>
                <a:cs typeface="Arial" charset="0"/>
              </a:rPr>
              <a:t>Tidak</a:t>
            </a:r>
            <a:r>
              <a:rPr lang="en-US" b="1" i="1" dirty="0">
                <a:solidFill>
                  <a:srgbClr val="99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b="1" i="1" dirty="0" err="1">
                <a:solidFill>
                  <a:srgbClr val="990000"/>
                </a:solidFill>
                <a:latin typeface="Verdana" pitchFamily="34" charset="0"/>
                <a:cs typeface="Arial" charset="0"/>
              </a:rPr>
              <a:t>Mampu</a:t>
            </a:r>
            <a:endParaRPr lang="en-US" b="1" i="1" dirty="0">
              <a:solidFill>
                <a:srgbClr val="99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-304797" y="4371201"/>
            <a:ext cx="1973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b="1" i="1" dirty="0" err="1">
                <a:solidFill>
                  <a:srgbClr val="990000"/>
                </a:solidFill>
                <a:latin typeface="Verdana" pitchFamily="34" charset="0"/>
                <a:cs typeface="Arial" charset="0"/>
              </a:rPr>
              <a:t>Tidak</a:t>
            </a:r>
            <a:r>
              <a:rPr lang="en-US" b="1" i="1" dirty="0">
                <a:solidFill>
                  <a:srgbClr val="990000"/>
                </a:solidFill>
                <a:latin typeface="Verdana" pitchFamily="34" charset="0"/>
                <a:cs typeface="Arial" charset="0"/>
              </a:rPr>
              <a:t> Mau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914403" y="2161401"/>
            <a:ext cx="7318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b="1" i="1" dirty="0">
                <a:solidFill>
                  <a:srgbClr val="990000"/>
                </a:solidFill>
                <a:latin typeface="Verdana" pitchFamily="34" charset="0"/>
                <a:cs typeface="Arial" charset="0"/>
              </a:rPr>
              <a:t>Mau</a:t>
            </a: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6099175" y="1143020"/>
            <a:ext cx="2130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2400" b="1" i="1" dirty="0">
                <a:solidFill>
                  <a:srgbClr val="7030A0"/>
                </a:solidFill>
                <a:cs typeface="Arial" charset="0"/>
              </a:rPr>
              <a:t>KONTRIBUSI</a:t>
            </a:r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 flipV="1">
            <a:off x="1914524" y="1600200"/>
            <a:ext cx="4638676" cy="419989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 flipV="1">
            <a:off x="1893886" y="3700144"/>
            <a:ext cx="4659314" cy="2099944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2" name="Line 22"/>
          <p:cNvSpPr>
            <a:spLocks noChangeShapeType="1"/>
          </p:cNvSpPr>
          <p:nvPr/>
        </p:nvSpPr>
        <p:spPr bwMode="auto">
          <a:xfrm flipV="1">
            <a:off x="1905009" y="1600200"/>
            <a:ext cx="2514601" cy="419989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4419610" y="6034088"/>
            <a:ext cx="1971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b="1" i="1" dirty="0" err="1">
                <a:solidFill>
                  <a:srgbClr val="990000"/>
                </a:solidFill>
                <a:latin typeface="Verdana" pitchFamily="34" charset="0"/>
                <a:cs typeface="Arial" charset="0"/>
              </a:rPr>
              <a:t>Mampu</a:t>
            </a:r>
            <a:endParaRPr lang="en-US" b="1" i="1" dirty="0">
              <a:solidFill>
                <a:srgbClr val="99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5867404" y="6019800"/>
            <a:ext cx="228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KOMPETENSI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-515933" y="1143000"/>
            <a:ext cx="2344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KOMITMEN </a:t>
            </a: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1797050" y="523875"/>
            <a:ext cx="70231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44" tIns="40498" rIns="82444" bIns="40498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800" b="1" i="1" dirty="0" err="1">
                <a:solidFill>
                  <a:srgbClr val="CA0026"/>
                </a:solidFill>
                <a:cs typeface="Arial" charset="0"/>
              </a:rPr>
              <a:t>Kompetensi</a:t>
            </a:r>
            <a:r>
              <a:rPr lang="en-US" sz="2800" b="1" i="1" dirty="0">
                <a:solidFill>
                  <a:srgbClr val="CA0026"/>
                </a:solidFill>
                <a:cs typeface="Arial" charset="0"/>
              </a:rPr>
              <a:t>, </a:t>
            </a:r>
            <a:r>
              <a:rPr lang="en-US" sz="2800" b="1" i="1" dirty="0" err="1">
                <a:solidFill>
                  <a:srgbClr val="CA0026"/>
                </a:solidFill>
                <a:cs typeface="Arial" charset="0"/>
              </a:rPr>
              <a:t>Komitmen</a:t>
            </a:r>
            <a:r>
              <a:rPr lang="en-US" sz="2800" b="1" i="1" dirty="0">
                <a:solidFill>
                  <a:srgbClr val="CA0026"/>
                </a:solidFill>
                <a:cs typeface="Arial" charset="0"/>
              </a:rPr>
              <a:t>, </a:t>
            </a:r>
            <a:r>
              <a:rPr lang="en-US" sz="2800" b="1" i="1" dirty="0" err="1">
                <a:solidFill>
                  <a:srgbClr val="CA0026"/>
                </a:solidFill>
                <a:cs typeface="Arial" charset="0"/>
              </a:rPr>
              <a:t>Kontribusi</a:t>
            </a:r>
            <a:r>
              <a:rPr lang="en-US" sz="2800" b="1" i="1" dirty="0">
                <a:solidFill>
                  <a:srgbClr val="CA0026"/>
                </a:solidFill>
                <a:cs typeface="Arial" charset="0"/>
              </a:rPr>
              <a:t>   </a:t>
            </a:r>
            <a:endParaRPr lang="en-US" sz="2400" i="1" dirty="0">
              <a:solidFill>
                <a:srgbClr val="CA0026"/>
              </a:solidFill>
              <a:cs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963613"/>
            <a:ext cx="0" cy="483647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905000" y="3505200"/>
            <a:ext cx="55626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204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51BFA5F0-3437-4FAA-BD0A-D77EFD846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79FF2B6A-7445-4072-8BA5-BAD3850F0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70882079-22D0-4EED-B361-4375BF868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788C8CBA-C3F0-44B0-871C-05F1FEE8A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C81CBCF2-AC94-48BE-BB50-A031C069C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Sub>
          <a:bldDgm bld="one"/>
        </p:bldSub>
      </p:bldGraphic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81000" y="325160"/>
            <a:ext cx="8305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MODEL TALENT POOL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850" y="1133475"/>
            <a:ext cx="6305550" cy="54197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580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id-ID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kumimoji="0" lang="id-ID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8153400" cy="3810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sv-SE" b="1" dirty="0" smtClean="0">
                <a:solidFill>
                  <a:schemeClr val="tx1"/>
                </a:solidFill>
              </a:rPr>
              <a:t>Pasal 1 :</a:t>
            </a:r>
            <a:endParaRPr lang="id-ID" b="1" dirty="0" smtClean="0">
              <a:solidFill>
                <a:schemeClr val="tx1"/>
              </a:solidFill>
            </a:endParaRPr>
          </a:p>
          <a:p>
            <a:r>
              <a:rPr lang="sv-SE" b="1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 algn="just">
              <a:buAutoNum type="arabicPeriod"/>
            </a:pPr>
            <a:r>
              <a:rPr lang="id-ID" b="1" dirty="0" smtClean="0">
                <a:solidFill>
                  <a:schemeClr val="tx1"/>
                </a:solidFill>
              </a:rPr>
              <a:t>Standardisasi adalah proses merencanakan, merumus kan, menetapkan, menerapkan, memberlakukan, memelihara, dan mengawasi Standar yang dilaksanakan secara tertib dan bekerja sama dengan semua Pemangku Kepentingan. </a:t>
            </a:r>
          </a:p>
          <a:p>
            <a:pPr marL="514350" indent="-514350" algn="just"/>
            <a:endParaRPr lang="id-ID" b="1" dirty="0" smtClean="0">
              <a:solidFill>
                <a:schemeClr val="tx1"/>
              </a:solidFill>
            </a:endParaRPr>
          </a:p>
          <a:p>
            <a:pPr marL="514350" indent="-514350" algn="just"/>
            <a:r>
              <a:rPr lang="id-ID" b="1" dirty="0" smtClean="0">
                <a:solidFill>
                  <a:schemeClr val="tx1"/>
                </a:solidFill>
              </a:rPr>
              <a:t>2. Penilaian Kesesuaian adalah kegiatan untuk menilai bahwa Barang, Jasa, Sistem, Proses, atau Personal telah memenuhi persyaratan acuan.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23897"/>
            <a:ext cx="8153400" cy="20621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id-ID" sz="3200" dirty="0" smtClean="0"/>
          </a:p>
          <a:p>
            <a:pPr algn="ctr"/>
            <a:r>
              <a:rPr lang="id-ID" sz="3200" dirty="0" smtClean="0"/>
              <a:t> UNDANG-UNDANG REPUBLIK INDONESIA NOMOR 20 TAHUN 2014 TENTANG STANDARDISASI DAN PENILAIAN KESESUAIAN 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605677"/>
            <a:ext cx="807720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sz="2400" b="1" dirty="0" smtClean="0"/>
              <a:t>Pasal 51 </a:t>
            </a:r>
          </a:p>
          <a:p>
            <a:pPr algn="ctr"/>
            <a:endParaRPr lang="id-ID" sz="2400" b="1" dirty="0" smtClean="0"/>
          </a:p>
          <a:p>
            <a:pPr algn="just"/>
            <a:r>
              <a:rPr lang="id-ID" sz="2400" b="1" dirty="0" smtClean="0"/>
              <a:t>Untuk memenuhi kewajiban internasional di bidang Standardisasi dan Penilaian Kesesuaian, BSN harus bekerja sama dengan kementerian dan/atau lembaga pemerintah nonkementerian lainnya. </a:t>
            </a:r>
          </a:p>
          <a:p>
            <a:pPr marL="342900" indent="-342900" algn="just"/>
            <a:endParaRPr lang="id-ID" sz="2400" b="1" dirty="0" smtClean="0"/>
          </a:p>
          <a:p>
            <a:pPr algn="just"/>
            <a:r>
              <a:rPr lang="id-ID" sz="2400" b="1" dirty="0" smtClean="0"/>
              <a:t>(2) Ketentuan lebih lanjut mengenai pemenuhan kewajiban internasional       sebagaimana dimaksud pada ayat (1) diatur dengan atau berdasarkan Peraturan Pemerintah.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382000" cy="56323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i-FI" b="1" dirty="0" smtClean="0"/>
              <a:t>PERAN SERTA MASYARAKAT</a:t>
            </a:r>
            <a:endParaRPr lang="id-ID" b="1" dirty="0" smtClean="0"/>
          </a:p>
          <a:p>
            <a:pPr algn="ctr"/>
            <a:r>
              <a:rPr lang="fi-FI" b="1" dirty="0" smtClean="0"/>
              <a:t>Pasal 52 </a:t>
            </a:r>
          </a:p>
          <a:p>
            <a:pPr marL="342900" indent="-342900" algn="just">
              <a:buAutoNum type="arabicParenBoth"/>
            </a:pPr>
            <a:r>
              <a:rPr lang="id-ID" b="1" dirty="0" smtClean="0"/>
              <a:t>Masyarakat berperan serta dalam kegiatan Standardisasi dan Penilaian Kesesuaian. </a:t>
            </a:r>
          </a:p>
          <a:p>
            <a:pPr marL="342900" indent="-342900" algn="just"/>
            <a:endParaRPr lang="id-ID" b="1" dirty="0" smtClean="0"/>
          </a:p>
          <a:p>
            <a:pPr algn="just"/>
            <a:r>
              <a:rPr lang="id-ID" b="1" dirty="0" smtClean="0"/>
              <a:t>(2) Peran serta masyarakat dalam kegiatan Standardisasi dan Penilaian Kesesuaian sebagaimana dimaksud pada ayat (1) dapat berupa: </a:t>
            </a:r>
          </a:p>
          <a:p>
            <a:pPr algn="just"/>
            <a:endParaRPr lang="id-ID" b="1" dirty="0" smtClean="0"/>
          </a:p>
          <a:p>
            <a:pPr algn="just"/>
            <a:r>
              <a:rPr lang="id-ID" b="1" dirty="0" smtClean="0"/>
              <a:t>a. mengusulkan dan memberi masukan dalam proses perumusan SNI; </a:t>
            </a:r>
          </a:p>
          <a:p>
            <a:pPr algn="just"/>
            <a:r>
              <a:rPr lang="id-ID" b="1" dirty="0" smtClean="0"/>
              <a:t>b. mencari dan mendapatkan informasi untuk menerapkan SNI; </a:t>
            </a:r>
          </a:p>
          <a:p>
            <a:pPr algn="just"/>
            <a:r>
              <a:rPr lang="es-ES" b="1" dirty="0" smtClean="0"/>
              <a:t>c. </a:t>
            </a:r>
            <a:r>
              <a:rPr lang="es-ES" b="1" dirty="0" err="1" smtClean="0"/>
              <a:t>membangun</a:t>
            </a:r>
            <a:r>
              <a:rPr lang="es-ES" b="1" dirty="0" smtClean="0"/>
              <a:t> </a:t>
            </a:r>
            <a:r>
              <a:rPr lang="es-ES" b="1" dirty="0" err="1" smtClean="0"/>
              <a:t>budaya</a:t>
            </a:r>
            <a:r>
              <a:rPr lang="es-ES" b="1" dirty="0" smtClean="0"/>
              <a:t> </a:t>
            </a:r>
            <a:r>
              <a:rPr lang="es-ES" b="1" dirty="0" err="1" smtClean="0"/>
              <a:t>standar</a:t>
            </a:r>
            <a:r>
              <a:rPr lang="es-ES" b="1" dirty="0" smtClean="0"/>
              <a:t>; dan/</a:t>
            </a:r>
            <a:r>
              <a:rPr lang="es-ES" b="1" dirty="0" err="1" smtClean="0"/>
              <a:t>atau</a:t>
            </a:r>
            <a:r>
              <a:rPr lang="es-ES" b="1" dirty="0" smtClean="0"/>
              <a:t> </a:t>
            </a:r>
          </a:p>
          <a:p>
            <a:pPr algn="just"/>
            <a:r>
              <a:rPr lang="id-ID" b="1" dirty="0" smtClean="0"/>
              <a:t>d. melaporkan terjadinya: </a:t>
            </a:r>
          </a:p>
          <a:p>
            <a:pPr algn="just"/>
            <a:endParaRPr lang="id-ID" b="1" dirty="0" smtClean="0"/>
          </a:p>
          <a:p>
            <a:pPr algn="just"/>
            <a:r>
              <a:rPr lang="id-ID" b="1" dirty="0" smtClean="0"/>
              <a:t>1. penyalahgunaan dan/atau pemalsuan SNI, sertifikat Barang, sertifikat Jasa, sertifikat Sistem, sertifikat Proses, atau sertifikat Personal; </a:t>
            </a:r>
          </a:p>
          <a:p>
            <a:pPr algn="just"/>
            <a:r>
              <a:rPr lang="sv-SE" b="1" dirty="0" smtClean="0"/>
              <a:t>2. penggunaan tanpa hak Tanda SNI dan/atau Tanda Kesesuaian; dan/atau </a:t>
            </a:r>
          </a:p>
          <a:p>
            <a:pPr algn="just"/>
            <a:r>
              <a:rPr lang="id-ID" b="1" dirty="0" smtClean="0"/>
              <a:t>3. pembubuhan Tanda SNI dan/atau Tanda Kesesuaian yang tidak sesuai dengan sertifikat pada Barang dan/atau kemasan atau label yang beredar di pasar, </a:t>
            </a:r>
          </a:p>
          <a:p>
            <a:pPr algn="just"/>
            <a:r>
              <a:rPr lang="id-ID" b="1" dirty="0" smtClean="0"/>
              <a:t>kepada kementerian/lembaga pemerintah nonkementerian, Pemerintah Daerah, aparat penegak hukum, dan/atau institusi terkait. 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3-MyFreeImageBank\google\manpower development\1359297011Minority_busin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28942"/>
            <a:ext cx="6096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-15240"/>
            <a:ext cx="9144000" cy="6873240"/>
            <a:chOff x="0" y="-15240"/>
            <a:chExt cx="9144000" cy="6873240"/>
          </a:xfrm>
        </p:grpSpPr>
        <p:sp>
          <p:nvSpPr>
            <p:cNvPr id="4" name="Rectangle 3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-15240"/>
              <a:ext cx="91440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d-I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MENGAPA DIPERLUKAN PENGUKURAN</a:t>
            </a:r>
            <a:endParaRPr lang="id-ID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112848"/>
            <a:ext cx="8001000" cy="4525963"/>
          </a:xfrm>
        </p:spPr>
        <p:txBody>
          <a:bodyPr>
            <a:normAutofit/>
          </a:bodyPr>
          <a:lstStyle/>
          <a:p>
            <a:r>
              <a:rPr lang="id-ID" sz="2800" dirty="0" smtClean="0"/>
              <a:t>Keberhasilan organisasi dipengaruhi penempatan individu pada </a:t>
            </a:r>
            <a:r>
              <a:rPr lang="sv-SE" sz="2800" dirty="0" smtClean="0"/>
              <a:t>posisi </a:t>
            </a:r>
            <a:r>
              <a:rPr lang="sv-SE" sz="2800" dirty="0"/>
              <a:t>yang tepat sesuai </a:t>
            </a:r>
            <a:r>
              <a:rPr lang="sv-SE" sz="2800" dirty="0" smtClean="0"/>
              <a:t>kemampuan</a:t>
            </a:r>
            <a:r>
              <a:rPr lang="id-ID" sz="2800" dirty="0" smtClean="0"/>
              <a:t>, </a:t>
            </a:r>
            <a:r>
              <a:rPr lang="sv-SE" sz="2800" dirty="0" smtClean="0"/>
              <a:t>keahlian</a:t>
            </a:r>
            <a:r>
              <a:rPr lang="id-ID" sz="2800" dirty="0" smtClean="0"/>
              <a:t> dan karakter </a:t>
            </a:r>
            <a:r>
              <a:rPr lang="sv-SE" sz="2800" dirty="0" smtClean="0"/>
              <a:t>yang </a:t>
            </a:r>
            <a:r>
              <a:rPr lang="sv-SE" sz="2800" dirty="0"/>
              <a:t>dimilikinya (</a:t>
            </a:r>
            <a:r>
              <a:rPr lang="sv-SE" sz="2800" i="1" dirty="0"/>
              <a:t>the right man </a:t>
            </a:r>
            <a:r>
              <a:rPr lang="id-ID" sz="2800" i="1" dirty="0" smtClean="0"/>
              <a:t>o</a:t>
            </a:r>
            <a:r>
              <a:rPr lang="sv-SE" sz="2800" i="1" dirty="0" smtClean="0"/>
              <a:t>n </a:t>
            </a:r>
            <a:r>
              <a:rPr lang="sv-SE" sz="2800" i="1" dirty="0"/>
              <a:t>the right </a:t>
            </a:r>
            <a:r>
              <a:rPr lang="sv-SE" sz="2800" i="1" dirty="0" smtClean="0"/>
              <a:t>place</a:t>
            </a:r>
            <a:r>
              <a:rPr lang="id-ID" sz="2800" i="1" dirty="0" smtClean="0"/>
              <a:t> and the right character</a:t>
            </a:r>
            <a:r>
              <a:rPr lang="sv-SE" sz="2800" dirty="0" smtClean="0"/>
              <a:t>)</a:t>
            </a:r>
            <a:endParaRPr lang="id-ID" sz="2800" dirty="0" smtClean="0"/>
          </a:p>
          <a:p>
            <a:r>
              <a:rPr lang="id-ID" sz="2800" dirty="0" smtClean="0"/>
              <a:t>Untuk mengetahuinya diperlukan </a:t>
            </a:r>
            <a:r>
              <a:rPr lang="en-US" sz="2800" dirty="0" err="1"/>
              <a:t>pengukuran</a:t>
            </a:r>
            <a:r>
              <a:rPr lang="en-US" sz="2800" dirty="0"/>
              <a:t> </a:t>
            </a:r>
            <a:r>
              <a:rPr lang="id-ID" sz="2800" dirty="0" smtClean="0"/>
              <a:t>dengan </a:t>
            </a:r>
            <a:r>
              <a:rPr lang="en-US" sz="2800" dirty="0" err="1" smtClean="0"/>
              <a:t>metode-metode</a:t>
            </a:r>
            <a:r>
              <a:rPr lang="en-US" sz="2800" dirty="0" smtClean="0"/>
              <a:t> </a:t>
            </a:r>
            <a:r>
              <a:rPr lang="en-US" sz="2800" dirty="0" err="1"/>
              <a:t>standar</a:t>
            </a:r>
            <a:r>
              <a:rPr lang="en-US" sz="2800" dirty="0"/>
              <a:t> yang </a:t>
            </a:r>
            <a:r>
              <a:rPr lang="en-US" sz="2800" dirty="0" err="1"/>
              <a:t>diakui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nasional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endParaRPr lang="id-ID" sz="2800" dirty="0" smtClean="0"/>
          </a:p>
          <a:p>
            <a:pPr>
              <a:buNone/>
            </a:pPr>
            <a:r>
              <a:rPr lang="id-ID" sz="2800" dirty="0" smtClean="0"/>
              <a:t>     </a:t>
            </a:r>
            <a:r>
              <a:rPr lang="en-US" dirty="0" err="1" smtClean="0"/>
              <a:t>internasional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1629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80871"/>
            <a:ext cx="861060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b="1" dirty="0" smtClean="0"/>
              <a:t>KETENTUAN PIDANA </a:t>
            </a:r>
          </a:p>
          <a:p>
            <a:pPr algn="ctr"/>
            <a:r>
              <a:rPr lang="id-ID" b="1" dirty="0" smtClean="0"/>
              <a:t>Pasal 62 </a:t>
            </a:r>
          </a:p>
          <a:p>
            <a:pPr algn="just"/>
            <a:r>
              <a:rPr lang="id-ID" b="1" dirty="0" smtClean="0"/>
              <a:t>Setiap orang yang memalsukan SNI atau membuat SNI palsu sebagaimana dimaksud dalam Pasal 19 ayat (1) dipidana dengan pidana penjara paling lama 7 (tujuh) tahun atau pidana denda paling banyak Rp50.000.000.000,00 (lima puluh miliar rupiah). Pasal </a:t>
            </a:r>
            <a:endParaRPr lang="id-ID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2298680"/>
            <a:ext cx="8610600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b="1" dirty="0" smtClean="0"/>
              <a:t>Pasal 63 </a:t>
            </a:r>
          </a:p>
          <a:p>
            <a:pPr algn="just"/>
            <a:r>
              <a:rPr lang="id-ID" b="1" dirty="0" smtClean="0"/>
              <a:t>Setiap orang yang dengan sengaja memperbanyak, memperjualbelikan, atau menyebarkan SNI tanpa persetujuan BSN sebagaimana dimaksud dalam Pasal 19 ayat (2) dipidana dengan pidana penjara paling lama 4 (empat) bulan atau pidana denda paling banyak Rp4.000.000.000,00 (empat miliar rupiah). </a:t>
            </a:r>
          </a:p>
          <a:p>
            <a:pPr algn="just"/>
            <a:endParaRPr lang="id-ID" b="1" dirty="0" smtClean="0"/>
          </a:p>
          <a:p>
            <a:pPr algn="ctr"/>
            <a:r>
              <a:rPr lang="id-ID" b="1" dirty="0" smtClean="0"/>
              <a:t>Pasal 64 </a:t>
            </a:r>
          </a:p>
          <a:p>
            <a:pPr algn="just"/>
            <a:r>
              <a:rPr lang="id-ID" b="1" dirty="0" smtClean="0"/>
              <a:t>Setiap orang yang dengan sengaja: </a:t>
            </a:r>
          </a:p>
          <a:p>
            <a:pPr algn="just"/>
            <a:r>
              <a:rPr lang="id-ID" b="1" dirty="0" smtClean="0"/>
              <a:t>a. membubuhkan Tanda SNI dan/atau Tanda Kesesuaian pada Barang dan/atau kemasan atau label di luar ketentuan yang ditetapkan dalam sertifikat; atau </a:t>
            </a:r>
          </a:p>
          <a:p>
            <a:pPr algn="just"/>
            <a:r>
              <a:rPr lang="id-ID" b="1" dirty="0" smtClean="0"/>
              <a:t>b. membubuhkan nomor SNI yang berbeda dengan nomor SNI pada sertifikatnya, </a:t>
            </a:r>
          </a:p>
          <a:p>
            <a:pPr algn="just"/>
            <a:endParaRPr lang="id-ID" b="1" dirty="0" smtClean="0"/>
          </a:p>
          <a:p>
            <a:pPr algn="just"/>
            <a:r>
              <a:rPr lang="id-ID" b="1" dirty="0" smtClean="0"/>
              <a:t>sebagaimana dimaksud dalam Pasal 22 ayat (2) dipidana dengan pidana penjara paling lama 4 (empat) bulan atau pidana denda paling banyak Rp4.000.000.000,00 (empat miliar rupiah). 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15283"/>
            <a:ext cx="8534400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d-ID" b="1" dirty="0" smtClean="0"/>
              <a:t>Pasal 65</a:t>
            </a:r>
          </a:p>
          <a:p>
            <a:pPr algn="just"/>
            <a:r>
              <a:rPr lang="id-ID" b="1" dirty="0" smtClean="0"/>
              <a:t>Setiap orang yang tidak memiliki sertifikat atau memiliki sertifikat tetapi habis masa berlakunya, dibekukan sementara, atau dicabut yang dengan sengaja: </a:t>
            </a:r>
          </a:p>
          <a:p>
            <a:pPr marL="342900" indent="-342900" algn="just">
              <a:buAutoNum type="alphaLcPeriod"/>
            </a:pPr>
            <a:r>
              <a:rPr lang="id-ID" b="1" dirty="0" smtClean="0"/>
              <a:t>memperdagangkan atau mengedarkan Barang; </a:t>
            </a:r>
          </a:p>
          <a:p>
            <a:pPr marL="342900" indent="-342900" algn="just">
              <a:buAutoNum type="alphaLcPeriod"/>
            </a:pPr>
            <a:r>
              <a:rPr lang="id-ID" b="1" dirty="0" smtClean="0"/>
              <a:t>memberikan Jasa; dan/atau </a:t>
            </a:r>
          </a:p>
          <a:p>
            <a:pPr marL="342900" indent="-342900" algn="just">
              <a:buAutoNum type="alphaLcPeriod"/>
            </a:pPr>
            <a:r>
              <a:rPr lang="id-ID" b="1" dirty="0" smtClean="0"/>
              <a:t>menjalankan Proses atau Sistem, yang tidak sesuai dengan SNI atau penomoran SNI sebagaimana dimaksud dalam Pasal 25 ayat (2), dipidana dengan pidana penjara paling lama 5 (lima) tahun atau pidana denda paling banyak Rp35.000.000.000,00 (tiga puluh lima miliar rupiah). </a:t>
            </a:r>
          </a:p>
          <a:p>
            <a:pPr algn="just"/>
            <a:r>
              <a:rPr lang="id-ID" b="1" dirty="0" smtClean="0"/>
              <a:t> </a:t>
            </a:r>
          </a:p>
          <a:p>
            <a:pPr algn="just"/>
            <a:r>
              <a:rPr lang="id-ID" b="1" dirty="0" smtClean="0"/>
              <a:t>Pasal 66 </a:t>
            </a:r>
          </a:p>
          <a:p>
            <a:pPr algn="just"/>
            <a:r>
              <a:rPr lang="id-ID" b="1" dirty="0" smtClean="0"/>
              <a:t>Setiap orang yang memiliki sertifikat yang dengan sengaja: a. memperdagangkan atau mengedarkan Barang; b. memberikan Jasa; dan/atau c. menjalankan Proses atau Sistem, yang tidak sesuai dengan SNI atau penomoran SNI sebagaimana dimaksud dalam Pasal 25 ayat (3) dipidana dengan pidana penjara paling lama 5 (lima) tahun atau pidana denda paling banyak Rp35.000.000.000,00 (tiga puluh lima miliar rupiah). 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90691"/>
            <a:ext cx="8458200" cy="64633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b="1" dirty="0" smtClean="0"/>
              <a:t>Pasal 68 </a:t>
            </a:r>
          </a:p>
          <a:p>
            <a:pPr algn="just"/>
            <a:r>
              <a:rPr lang="id-ID" b="1" dirty="0" smtClean="0"/>
              <a:t>Setiap orang yang tanpa hak menggunakan dan/atau membubuhkan Tanda SNI dan/atau Tanda Kesesuaian sebagaimana dimaksud dalam Pasal 26 ayat (1) dipidana dengan pidana penjara paling lama 5 (lima) tahun atau pidana denda paling banyak Rp35.000.000.000,00 (tiga puluh lima miliar rupiah). Pasal 69 Setiap orang yang memalsukan tanda SNI dan/atau Tanda Kesesuaian atau membuat Tanda SNI dan/atau Tanda Kesesuaian palsu sebagaimana dimaksud dalam Pasal 26 ayat (2) dipidana dengan pidana penjara paling lama 7 (tujuh) tahun atau pidana denda paling banyak Rp50.000.000.000,00 (lima puluh miliar rupiah). </a:t>
            </a:r>
          </a:p>
          <a:p>
            <a:pPr algn="ctr"/>
            <a:r>
              <a:rPr lang="id-ID" b="1" dirty="0" smtClean="0"/>
              <a:t>Pasal 70 </a:t>
            </a:r>
          </a:p>
          <a:p>
            <a:pPr algn="just"/>
            <a:r>
              <a:rPr lang="id-ID" b="1" dirty="0" smtClean="0"/>
              <a:t>Setiap orang yang dengan sengaja: </a:t>
            </a:r>
          </a:p>
          <a:p>
            <a:pPr algn="just"/>
            <a:r>
              <a:rPr lang="id-ID" b="1" dirty="0" smtClean="0"/>
              <a:t>a. menerbitkan sertifikat berlogo KAN sebagaimana dimaksud dalam Pasal 37 ayat (1); </a:t>
            </a:r>
          </a:p>
          <a:p>
            <a:pPr algn="just"/>
            <a:r>
              <a:rPr lang="id-ID" b="1" dirty="0" smtClean="0"/>
              <a:t>b. menerbitkan sertifikat kepada pemohon sertifikat yang Barang, Jasa, Sistem, Proses, atau Personalnya tidak sesuai dengan SNI sebagaimana dimaksud dalam Pasal 37 ayat (2); atau </a:t>
            </a:r>
          </a:p>
          <a:p>
            <a:pPr algn="just"/>
            <a:r>
              <a:rPr lang="id-ID" b="1" dirty="0" smtClean="0"/>
              <a:t>c. menerbitkan sertifikat di luar ruang lingkup Akreditasi sebagaimana dimaksud dalam Pasal 37 ayat (3); dipidana dengan pidana penjara paling lama 5 (lima) tahun atau pidana denda paling banyak Rp35.000.000.000,00 (tiga puluh lima miliar rupiah). </a:t>
            </a:r>
          </a:p>
          <a:p>
            <a:pPr algn="ctr"/>
            <a:r>
              <a:rPr lang="id-ID" b="1" dirty="0" smtClean="0"/>
              <a:t>Pasal 71 </a:t>
            </a:r>
          </a:p>
          <a:p>
            <a:pPr algn="just"/>
            <a:r>
              <a:rPr lang="id-ID" b="1" dirty="0" smtClean="0"/>
              <a:t>Setiap orang yang memalsukan sertifikat Akreditasi atau membuat sertifikat Akreditasi palsu sebagaimana dimaksud dalam Pasal 37 ayat (4) dipidana dengan pidana penjara paling lama 7 (tujuh) tahun atau pidana denda paling banyak Rp50.000.000.000,00 (lima puluh miliar rupiah). 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d-ID" dirty="0" smtClean="0"/>
              <a:t>Lembaga Sertifikasi Person (LSP) QUANTUM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id-ID" sz="4000" dirty="0" smtClean="0">
                <a:hlinkClick r:id="rId2" action="ppaction://hlinkfile"/>
              </a:rPr>
              <a:t>Sertifikasi KAN LSP Quantum-008-IND</a:t>
            </a:r>
            <a:endParaRPr lang="id-ID" sz="4000" dirty="0" smtClean="0"/>
          </a:p>
          <a:p>
            <a:endParaRPr lang="id-ID" sz="4000" b="1" dirty="0" smtClean="0"/>
          </a:p>
          <a:p>
            <a:pPr algn="just"/>
            <a:r>
              <a:rPr lang="en-US" sz="3400" dirty="0" smtClean="0">
                <a:hlinkClick r:id="rId3" action="ppaction://hlinkfile"/>
              </a:rPr>
              <a:t>SKEMA 1</a:t>
            </a:r>
            <a:r>
              <a:rPr lang="id-ID" sz="3400" dirty="0" smtClean="0">
                <a:hlinkClick r:id="rId3" action="ppaction://hlinkfile"/>
              </a:rPr>
              <a:t>: </a:t>
            </a:r>
            <a:r>
              <a:rPr lang="en-US" sz="3400" dirty="0" smtClean="0">
                <a:hlinkClick r:id="rId3" action="ppaction://hlinkfile"/>
              </a:rPr>
              <a:t>SERTIFIKASI PEMANGKU JABATAN DALAM ORGANISASI</a:t>
            </a:r>
            <a:r>
              <a:rPr lang="id-ID" sz="3400" dirty="0" smtClean="0">
                <a:hlinkClick r:id="rId3" action="ppaction://hlinkfile"/>
              </a:rPr>
              <a:t> - (</a:t>
            </a:r>
            <a:r>
              <a:rPr lang="en-US" sz="3400" dirty="0" smtClean="0">
                <a:hlinkClick r:id="rId3" action="ppaction://hlinkfile"/>
              </a:rPr>
              <a:t>SPJO</a:t>
            </a:r>
            <a:r>
              <a:rPr lang="id-ID" sz="3400" dirty="0" smtClean="0">
                <a:hlinkClick r:id="rId3" action="ppaction://hlinkfile"/>
              </a:rPr>
              <a:t>)  </a:t>
            </a:r>
            <a:r>
              <a:rPr lang="id-ID" sz="3400" i="1" dirty="0" smtClean="0">
                <a:hlinkClick r:id="rId3" action="ppaction://hlinkfile"/>
              </a:rPr>
              <a:t>- Certification of Organizational  Job Holders </a:t>
            </a:r>
            <a:endParaRPr lang="id-ID" sz="3400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sz="3300" dirty="0" smtClean="0"/>
          </a:p>
          <a:p>
            <a:r>
              <a:rPr lang="en-US" sz="3400" dirty="0" smtClean="0">
                <a:hlinkClick r:id="rId4" action="ppaction://hlinkfile"/>
              </a:rPr>
              <a:t>SKEMA 2</a:t>
            </a:r>
            <a:r>
              <a:rPr lang="id-ID" sz="3400" dirty="0" smtClean="0">
                <a:hlinkClick r:id="rId4" action="ppaction://hlinkfile"/>
              </a:rPr>
              <a:t>: </a:t>
            </a:r>
            <a:r>
              <a:rPr lang="en-US" sz="3400" dirty="0" smtClean="0">
                <a:hlinkClick r:id="rId4" action="ppaction://hlinkfile"/>
              </a:rPr>
              <a:t>SERTIFIKASI ANALIS ORGANISASI DAN SUMBERDAYA MANUSIA (SDM)</a:t>
            </a:r>
            <a:r>
              <a:rPr lang="id-ID" sz="3400" dirty="0" smtClean="0">
                <a:hlinkClick r:id="rId4" action="ppaction://hlinkfile"/>
              </a:rPr>
              <a:t> </a:t>
            </a:r>
            <a:r>
              <a:rPr lang="en-US" sz="3400" dirty="0" smtClean="0">
                <a:hlinkClick r:id="rId4" action="ppaction://hlinkfile"/>
              </a:rPr>
              <a:t>– SAOS</a:t>
            </a:r>
            <a:r>
              <a:rPr lang="id-ID" sz="3400" dirty="0" smtClean="0">
                <a:hlinkClick r:id="rId4" action="ppaction://hlinkfile"/>
              </a:rPr>
              <a:t> -</a:t>
            </a:r>
            <a:r>
              <a:rPr lang="id-ID" sz="3400" i="1" dirty="0" smtClean="0">
                <a:hlinkClick r:id="rId4" action="ppaction://hlinkfile"/>
              </a:rPr>
              <a:t> Certification of Organization and Human Resources Analysts</a:t>
            </a:r>
            <a:endParaRPr lang="id-ID" sz="3400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76200"/>
            <a:ext cx="9144000" cy="4876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20"/>
            <a:ext cx="9144000" cy="441338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14600" y="5410200"/>
            <a:ext cx="6400800" cy="609600"/>
          </a:xfrm>
        </p:spPr>
        <p:txBody>
          <a:bodyPr/>
          <a:lstStyle/>
          <a:p>
            <a:pPr marL="0" indent="0" algn="r">
              <a:buNone/>
            </a:pPr>
            <a:r>
              <a:rPr lang="id-ID" b="1" dirty="0" smtClean="0">
                <a:solidFill>
                  <a:schemeClr val="tx1"/>
                </a:solidFill>
              </a:rPr>
              <a:t>TERIMA KASIH ATAS PERHATIANNYA</a:t>
            </a:r>
            <a:endParaRPr lang="id-ID" b="1" dirty="0">
              <a:solidFill>
                <a:schemeClr val="tx1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0" y="2209800"/>
            <a:ext cx="5943600" cy="1447800"/>
            <a:chOff x="0" y="2362200"/>
            <a:chExt cx="5943600" cy="1447800"/>
          </a:xfrm>
        </p:grpSpPr>
        <p:sp>
          <p:nvSpPr>
            <p:cNvPr id="5" name="Pentagon 4"/>
            <p:cNvSpPr/>
            <p:nvPr/>
          </p:nvSpPr>
          <p:spPr>
            <a:xfrm>
              <a:off x="0" y="2362200"/>
              <a:ext cx="5257800" cy="685800"/>
            </a:xfrm>
            <a:prstGeom prst="homePlat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PENGUKURAN POTENSI </a:t>
              </a:r>
              <a:r>
                <a:rPr lang="id-ID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&amp;</a:t>
              </a:r>
              <a:endParaRPr lang="id-ID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>
              <a:off x="685800" y="3124200"/>
              <a:ext cx="5257800" cy="685800"/>
            </a:xfrm>
            <a:prstGeom prst="homePlat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KOMPETENSI INDIVIDU DENGAN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57200" y="5105400"/>
            <a:ext cx="1447800" cy="15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1600" dirty="0" smtClean="0"/>
          </a:p>
          <a:p>
            <a:pPr algn="ctr"/>
            <a:endParaRPr lang="id-ID" sz="1600" dirty="0" smtClean="0"/>
          </a:p>
          <a:p>
            <a:pPr algn="ctr"/>
            <a:endParaRPr lang="id-ID" sz="1600" dirty="0" smtClean="0"/>
          </a:p>
          <a:p>
            <a:pPr algn="ctr"/>
            <a:endParaRPr lang="id-ID" sz="1600" dirty="0" smtClean="0"/>
          </a:p>
          <a:p>
            <a:pPr algn="ctr"/>
            <a:r>
              <a:rPr lang="id-ID" sz="1600" dirty="0" smtClean="0"/>
              <a:t>LSP QUANTUM</a:t>
            </a:r>
          </a:p>
          <a:p>
            <a:pPr algn="ctr"/>
            <a:r>
              <a:rPr lang="id-ID" sz="1600" dirty="0" smtClean="0"/>
              <a:t>LSP-008-IND</a:t>
            </a:r>
            <a:endParaRPr lang="id-ID" sz="16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1816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17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3136" y="903310"/>
            <a:ext cx="4313098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/>
              <a:t>Jumlah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Pegawai</a:t>
            </a:r>
            <a:r>
              <a:rPr lang="en-US" sz="2400" b="1" dirty="0" smtClean="0"/>
              <a:t> ASN</a:t>
            </a:r>
            <a:r>
              <a:rPr lang="id-ID" sz="2400" b="1" dirty="0" smtClean="0"/>
              <a:t>: </a:t>
            </a:r>
            <a:r>
              <a:rPr lang="en-US" sz="2400" b="1" dirty="0" smtClean="0"/>
              <a:t>4,36</a:t>
            </a:r>
            <a:r>
              <a:rPr lang="id-ID" sz="2400" b="1" dirty="0" smtClean="0"/>
              <a:t> </a:t>
            </a:r>
            <a:r>
              <a:rPr lang="en-US" sz="2400" b="1" dirty="0" err="1" smtClean="0"/>
              <a:t>juta</a:t>
            </a:r>
            <a:endParaRPr lang="en-US" sz="2400" b="1" dirty="0" smtClean="0"/>
          </a:p>
          <a:p>
            <a:pPr marL="231775" indent="-231775">
              <a:buFont typeface="Calibri" pitchFamily="34" charset="0"/>
              <a:buChar char="-"/>
            </a:pPr>
            <a:r>
              <a:rPr lang="en-US" sz="2400" dirty="0" err="1" smtClean="0"/>
              <a:t>Pusat</a:t>
            </a:r>
            <a:r>
              <a:rPr lang="en-US" sz="2400" dirty="0" smtClean="0"/>
              <a:t>   :     891.509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marL="231775" indent="-231775">
              <a:buFont typeface="Calibri" pitchFamily="34" charset="0"/>
              <a:buChar char="-"/>
            </a:pPr>
            <a:r>
              <a:rPr lang="en-US" sz="2400" dirty="0" smtClean="0"/>
              <a:t>Daerah:  3.471.296        </a:t>
            </a:r>
            <a:r>
              <a:rPr lang="en-US" sz="1400" dirty="0" smtClean="0"/>
              <a:t>(BKN, 2013)</a:t>
            </a:r>
            <a:endParaRPr lang="en-US" sz="1400" dirty="0"/>
          </a:p>
        </p:txBody>
      </p:sp>
      <p:sp>
        <p:nvSpPr>
          <p:cNvPr id="10" name="TextBox 1"/>
          <p:cNvSpPr txBox="1"/>
          <p:nvPr/>
        </p:nvSpPr>
        <p:spPr>
          <a:xfrm>
            <a:off x="182006" y="152401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/>
              <a:t>PROFIL PEGAWAI ASN REPUBLIK INDONESIA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4724400" y="903310"/>
            <a:ext cx="4114800" cy="1200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Jumlah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Penduduk</a:t>
            </a:r>
            <a:r>
              <a:rPr lang="id-ID" sz="2400" b="1" dirty="0" smtClean="0">
                <a:solidFill>
                  <a:schemeClr val="tx1"/>
                </a:solidFill>
              </a:rPr>
              <a:t>: 2</a:t>
            </a:r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r>
              <a:rPr lang="id-ID" sz="2400" b="1" dirty="0" smtClean="0">
                <a:solidFill>
                  <a:schemeClr val="tx1"/>
                </a:solidFill>
              </a:rPr>
              <a:t>7 </a:t>
            </a:r>
            <a:r>
              <a:rPr lang="en-US" sz="2400" b="1" dirty="0" err="1" smtClean="0">
                <a:solidFill>
                  <a:schemeClr val="tx1"/>
                </a:solidFill>
              </a:rPr>
              <a:t>Juta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(Data </a:t>
            </a:r>
            <a:r>
              <a:rPr lang="en-US" sz="1400" dirty="0" err="1" smtClean="0">
                <a:solidFill>
                  <a:schemeClr val="tx1"/>
                </a:solidFill>
              </a:rPr>
              <a:t>Induk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Depdagri</a:t>
            </a:r>
            <a:r>
              <a:rPr lang="en-US" sz="1400" dirty="0" smtClean="0">
                <a:solidFill>
                  <a:schemeClr val="tx1"/>
                </a:solidFill>
              </a:rPr>
              <a:t> 2013)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Rasio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Pegawai</a:t>
            </a:r>
            <a:r>
              <a:rPr lang="en-US" sz="2400" dirty="0" smtClean="0">
                <a:solidFill>
                  <a:schemeClr val="tx1"/>
                </a:solidFill>
              </a:rPr>
              <a:t> ASN: </a:t>
            </a:r>
            <a:r>
              <a:rPr lang="en-US" sz="2400" b="1" dirty="0" smtClean="0">
                <a:solidFill>
                  <a:schemeClr val="tx1"/>
                </a:solidFill>
              </a:rPr>
              <a:t>1,76%</a:t>
            </a:r>
            <a:endParaRPr lang="id-ID" sz="2400" b="1" dirty="0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2157905"/>
            <a:ext cx="8610598" cy="424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587577"/>
            <a:ext cx="762000" cy="100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28600" y="2057400"/>
            <a:ext cx="8610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RASIO PEGAWAI ASN </a:t>
            </a:r>
            <a:r>
              <a:rPr lang="en-US" sz="2800" b="1" dirty="0" smtClean="0"/>
              <a:t>KAB/KOTA</a:t>
            </a:r>
            <a:r>
              <a:rPr lang="en-US" sz="2800" dirty="0" smtClean="0"/>
              <a:t> PER 100 PENDUDUK</a:t>
            </a:r>
            <a:endParaRPr lang="en-US" sz="2800" dirty="0"/>
          </a:p>
        </p:txBody>
      </p:sp>
      <p:graphicFrame>
        <p:nvGraphicFramePr>
          <p:cNvPr id="11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338815"/>
              </p:ext>
            </p:extLst>
          </p:nvPr>
        </p:nvGraphicFramePr>
        <p:xfrm>
          <a:off x="23755" y="4724430"/>
          <a:ext cx="1957449" cy="10477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09871"/>
                <a:gridCol w="747578"/>
              </a:tblGrid>
              <a:tr h="2122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WILAYAH SUMATERA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Peg. ASN </a:t>
                      </a: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Sarjana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  <a:r>
                        <a:rPr kumimoji="0" lang="id-ID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123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Peg. ASN SLA</a:t>
                      </a: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29%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141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Tingkat Kemiskinan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</a:t>
                      </a: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id-ID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7 %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213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Indeks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Gini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3493118"/>
              </p:ext>
            </p:extLst>
          </p:nvPr>
        </p:nvGraphicFramePr>
        <p:xfrm>
          <a:off x="2057400" y="5505455"/>
          <a:ext cx="1957449" cy="10477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09871"/>
                <a:gridCol w="747578"/>
              </a:tblGrid>
              <a:tr h="2122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WILAYAH JAWA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Peg. ASN </a:t>
                      </a: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Sarjana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r>
                        <a:rPr kumimoji="0" lang="id-ID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3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Peg. ASN Diploma</a:t>
                      </a: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28%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1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Tingkat Kemiskinan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11.36</a:t>
                      </a:r>
                      <a:r>
                        <a:rPr kumimoji="0" lang="id-ID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3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Indeks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Gini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2300243"/>
              </p:ext>
            </p:extLst>
          </p:nvPr>
        </p:nvGraphicFramePr>
        <p:xfrm>
          <a:off x="1828800" y="2527026"/>
          <a:ext cx="1957449" cy="10477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09871"/>
                <a:gridCol w="747578"/>
              </a:tblGrid>
              <a:tr h="2122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WILAYAH KALIMANTAN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Peg. ASN SLA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36</a:t>
                      </a:r>
                      <a:r>
                        <a:rPr kumimoji="0" lang="id-ID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23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Peg. ASN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Sarjana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30%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41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Tingkat Kemiskinan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6.69</a:t>
                      </a:r>
                      <a:r>
                        <a:rPr kumimoji="0" lang="id-ID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13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Indeks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Gini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0.36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2768983"/>
              </p:ext>
            </p:extLst>
          </p:nvPr>
        </p:nvGraphicFramePr>
        <p:xfrm>
          <a:off x="4853050" y="2531185"/>
          <a:ext cx="1957449" cy="10477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09871"/>
                <a:gridCol w="747578"/>
              </a:tblGrid>
              <a:tr h="2122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WILAYAH SULAWESI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Peg. ASN </a:t>
                      </a: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Sarjana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</a:t>
                      </a:r>
                      <a:r>
                        <a:rPr kumimoji="0" lang="id-ID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Peg. ASN SLA</a:t>
                      </a: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29%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41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Tingkat Kemiskinan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13.99</a:t>
                      </a:r>
                      <a:r>
                        <a:rPr kumimoji="0" lang="id-ID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3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Indeks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Gini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2644471"/>
              </p:ext>
            </p:extLst>
          </p:nvPr>
        </p:nvGraphicFramePr>
        <p:xfrm>
          <a:off x="4138555" y="5715030"/>
          <a:ext cx="1957449" cy="10477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09871"/>
                <a:gridCol w="747578"/>
              </a:tblGrid>
              <a:tr h="2122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WILAYAH BALI-NUSTRA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Peg. ASN </a:t>
                      </a: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Sarjana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  <a:r>
                        <a:rPr kumimoji="0" lang="id-ID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3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Peg. ASN SLA</a:t>
                      </a: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25%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1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Tingkat Kemiskinan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19.79</a:t>
                      </a:r>
                      <a:r>
                        <a:rPr kumimoji="0" lang="id-ID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3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Indeks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Gini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2673053"/>
              </p:ext>
            </p:extLst>
          </p:nvPr>
        </p:nvGraphicFramePr>
        <p:xfrm>
          <a:off x="6248400" y="4724430"/>
          <a:ext cx="1957449" cy="10477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09871"/>
                <a:gridCol w="747578"/>
              </a:tblGrid>
              <a:tr h="2122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WILAYAH PAPUA-MALUKU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Peg. ASN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SLTA</a:t>
                      </a: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37%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3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Peg. ASN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Sarjana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34%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1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Tingkat Kemiskinan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24.89</a:t>
                      </a:r>
                      <a:r>
                        <a:rPr kumimoji="0" lang="id-ID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3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Indeks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Gini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6172200" y="6019800"/>
            <a:ext cx="25908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000" b="1" dirty="0" smtClean="0"/>
              <a:t>Sumber: Dr. Ir. SETIAWAN WANGSAATMAJA, Dipl.SE.</a:t>
            </a:r>
            <a:r>
              <a:rPr lang="en-US" sz="1000" b="1" dirty="0" smtClean="0"/>
              <a:t>,</a:t>
            </a:r>
            <a:r>
              <a:rPr lang="id-ID" sz="1000" b="1" dirty="0" smtClean="0"/>
              <a:t> M.Eng. </a:t>
            </a:r>
            <a:br>
              <a:rPr lang="id-ID" sz="1000" b="1" dirty="0" smtClean="0"/>
            </a:br>
            <a:r>
              <a:rPr lang="id-ID" sz="1000" b="1" dirty="0" smtClean="0"/>
              <a:t>Deputi Bidang SDM Aparatur</a:t>
            </a:r>
            <a:r>
              <a:rPr lang="id-ID" sz="1000" dirty="0" smtClean="0">
                <a:solidFill>
                  <a:schemeClr val="bg1"/>
                </a:solidFill>
              </a:rPr>
              <a:t> </a:t>
            </a:r>
            <a:r>
              <a:rPr lang="id-ID" sz="1000" b="1" dirty="0" smtClean="0"/>
              <a:t>Kementerian PAN dan RB (2014)</a:t>
            </a:r>
            <a:endParaRPr lang="id-ID" sz="1000" dirty="0"/>
          </a:p>
        </p:txBody>
      </p:sp>
    </p:spTree>
    <p:extLst>
      <p:ext uri="{BB962C8B-B14F-4D97-AF65-F5344CB8AC3E}">
        <p14:creationId xmlns:p14="http://schemas.microsoft.com/office/powerpoint/2010/main" xmlns="" val="289706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dirty="0" smtClean="0">
                <a:latin typeface="+mn-lt"/>
                <a:cs typeface="Century Gothic" pitchFamily="34" charset="0"/>
              </a:rPr>
              <a:t>T</a:t>
            </a:r>
            <a:r>
              <a:rPr lang="id-ID" b="1" dirty="0" smtClean="0">
                <a:latin typeface="+mn-lt"/>
                <a:cs typeface="Century Gothic" pitchFamily="34" charset="0"/>
              </a:rPr>
              <a:t>UJUAN UTAMA UU ASN</a:t>
            </a:r>
            <a:endParaRPr lang="en-US" b="1" dirty="0" smtClean="0">
              <a:latin typeface="+mn-lt"/>
              <a:cs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064" y="1413932"/>
            <a:ext cx="4139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Font typeface="+mj-lt"/>
              <a:buAutoNum type="alphaLcPeriod"/>
              <a:defRPr/>
            </a:pPr>
            <a:r>
              <a:rPr lang="en-US" sz="2400" dirty="0" err="1" smtClean="0">
                <a:ea typeface="ＭＳ Ｐゴシック" charset="-128"/>
                <a:cs typeface="Calibri"/>
              </a:rPr>
              <a:t>Independensi</a:t>
            </a:r>
            <a:r>
              <a:rPr lang="en-US" sz="2400" dirty="0" smtClean="0">
                <a:ea typeface="ＭＳ Ｐゴシック" charset="-128"/>
                <a:cs typeface="Calibri"/>
              </a:rPr>
              <a:t> </a:t>
            </a:r>
            <a:r>
              <a:rPr lang="en-US" sz="2400" dirty="0" err="1" smtClean="0">
                <a:ea typeface="ＭＳ Ｐゴシック" charset="-128"/>
                <a:cs typeface="Calibri"/>
              </a:rPr>
              <a:t>dan</a:t>
            </a:r>
            <a:r>
              <a:rPr lang="en-US" sz="2400" dirty="0" smtClean="0">
                <a:ea typeface="ＭＳ Ｐゴシック" charset="-128"/>
                <a:cs typeface="Calibri"/>
              </a:rPr>
              <a:t> </a:t>
            </a:r>
            <a:r>
              <a:rPr lang="en-US" sz="2400" dirty="0" err="1" smtClean="0">
                <a:ea typeface="ＭＳ Ｐゴシック" charset="-128"/>
                <a:cs typeface="Calibri"/>
              </a:rPr>
              <a:t>Netralitas</a:t>
            </a:r>
            <a:r>
              <a:rPr lang="en-US" sz="2400" dirty="0" smtClean="0">
                <a:ea typeface="ＭＳ Ｐゴシック" charset="-128"/>
                <a:cs typeface="Calibri"/>
              </a:rPr>
              <a:t>  </a:t>
            </a:r>
          </a:p>
          <a:p>
            <a:pPr marL="360363" indent="-360363">
              <a:buFont typeface="+mj-lt"/>
              <a:buAutoNum type="alphaLcPeriod"/>
              <a:defRPr/>
            </a:pPr>
            <a:r>
              <a:rPr lang="id-ID" sz="2400" dirty="0" smtClean="0">
                <a:ea typeface="ＭＳ Ｐゴシック" charset="-128"/>
                <a:cs typeface="Calibri"/>
              </a:rPr>
              <a:t>K</a:t>
            </a:r>
            <a:r>
              <a:rPr lang="en-US" sz="2400" dirty="0" err="1" smtClean="0">
                <a:ea typeface="ＭＳ Ｐゴシック" charset="-128"/>
                <a:cs typeface="Calibri"/>
              </a:rPr>
              <a:t>ompetensi</a:t>
            </a:r>
            <a:endParaRPr lang="en-US" sz="2400" dirty="0" smtClean="0">
              <a:ea typeface="ＭＳ Ｐゴシック" charset="-128"/>
              <a:cs typeface="Calibri"/>
            </a:endParaRPr>
          </a:p>
          <a:p>
            <a:pPr marL="360363" indent="-360363">
              <a:buFont typeface="+mj-lt"/>
              <a:buAutoNum type="alphaLcPeriod"/>
              <a:defRPr/>
            </a:pPr>
            <a:r>
              <a:rPr lang="en-US" sz="2400" dirty="0" err="1" smtClean="0">
                <a:ea typeface="ＭＳ Ｐゴシック" charset="-128"/>
                <a:cs typeface="Calibri"/>
              </a:rPr>
              <a:t>Kinerja</a:t>
            </a:r>
            <a:r>
              <a:rPr lang="en-US" sz="2400" dirty="0" smtClean="0">
                <a:ea typeface="ＭＳ Ｐゴシック" charset="-128"/>
                <a:cs typeface="Calibri"/>
              </a:rPr>
              <a:t>/ </a:t>
            </a:r>
            <a:r>
              <a:rPr lang="en-US" sz="2400" dirty="0" err="1" smtClean="0">
                <a:ea typeface="ＭＳ Ｐゴシック" charset="-128"/>
                <a:cs typeface="Calibri"/>
              </a:rPr>
              <a:t>Produktivitas</a:t>
            </a:r>
            <a:r>
              <a:rPr lang="en-US" sz="2400" dirty="0" smtClean="0">
                <a:ea typeface="ＭＳ Ｐゴシック" charset="-128"/>
                <a:cs typeface="Calibri"/>
              </a:rPr>
              <a:t> </a:t>
            </a:r>
            <a:r>
              <a:rPr lang="en-US" sz="2400" dirty="0" err="1" smtClean="0">
                <a:ea typeface="ＭＳ Ｐゴシック" charset="-128"/>
                <a:cs typeface="Calibri"/>
              </a:rPr>
              <a:t>Kerja</a:t>
            </a:r>
            <a:endParaRPr lang="en-US" sz="2400" dirty="0" smtClean="0">
              <a:ea typeface="ＭＳ Ｐゴシック" charset="-128"/>
              <a:cs typeface="Calibri"/>
            </a:endParaRPr>
          </a:p>
          <a:p>
            <a:pPr marL="360363" indent="-360363">
              <a:buFont typeface="+mj-lt"/>
              <a:buAutoNum type="alphaLcPeriod"/>
              <a:defRPr/>
            </a:pPr>
            <a:r>
              <a:rPr lang="id-ID" sz="2400" dirty="0" smtClean="0">
                <a:ea typeface="ＭＳ Ｐゴシック" charset="-128"/>
                <a:cs typeface="Calibri"/>
              </a:rPr>
              <a:t>I</a:t>
            </a:r>
            <a:r>
              <a:rPr lang="en-US" sz="2400" dirty="0" err="1" smtClean="0">
                <a:ea typeface="ＭＳ Ｐゴシック" charset="-128"/>
                <a:cs typeface="Calibri"/>
              </a:rPr>
              <a:t>ntegritas</a:t>
            </a:r>
            <a:r>
              <a:rPr lang="id-ID" sz="2400" dirty="0" smtClean="0">
                <a:ea typeface="ＭＳ Ｐゴシック" charset="-128"/>
                <a:cs typeface="Calibri"/>
              </a:rPr>
              <a:t>		</a:t>
            </a:r>
            <a:endParaRPr lang="en-US" sz="2400" dirty="0" smtClean="0">
              <a:ea typeface="ＭＳ Ｐゴシック" charset="-128"/>
              <a:cs typeface="Calibri"/>
            </a:endParaRPr>
          </a:p>
        </p:txBody>
      </p:sp>
      <p:pic>
        <p:nvPicPr>
          <p:cNvPr id="6" name="Picture 4" descr="http://setkab.go.id/media/article/images/2012/08/24/p/n/pns-jilbab-baru-lg-one-7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75" y="3399366"/>
            <a:ext cx="7704851" cy="30597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16218" y="616533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>
                <a:solidFill>
                  <a:schemeClr val="bg1"/>
                </a:solidFill>
              </a:rPr>
              <a:t>setkab.go.id</a:t>
            </a:r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8024" y="1412776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Font typeface="+mj-lt"/>
              <a:buAutoNum type="alphaLcPeriod" startAt="5"/>
              <a:defRPr/>
            </a:pPr>
            <a:r>
              <a:rPr lang="id-ID" sz="2400" dirty="0" smtClean="0">
                <a:ea typeface="ＭＳ Ｐゴシック" charset="-128"/>
                <a:cs typeface="Calibri"/>
              </a:rPr>
              <a:t>K</a:t>
            </a:r>
            <a:r>
              <a:rPr lang="en-US" sz="2400" dirty="0" err="1" smtClean="0">
                <a:ea typeface="ＭＳ Ｐゴシック" charset="-128"/>
                <a:cs typeface="Calibri"/>
              </a:rPr>
              <a:t>esejahteraan</a:t>
            </a:r>
            <a:endParaRPr lang="en-US" sz="2400" dirty="0" smtClean="0">
              <a:ea typeface="ＭＳ Ｐゴシック" charset="-128"/>
              <a:cs typeface="Calibri"/>
            </a:endParaRPr>
          </a:p>
          <a:p>
            <a:pPr marL="360363" indent="-360363">
              <a:buFont typeface="+mj-lt"/>
              <a:buAutoNum type="alphaLcPeriod" startAt="5"/>
              <a:defRPr/>
            </a:pPr>
            <a:r>
              <a:rPr lang="en-US" sz="2400" dirty="0" err="1" smtClean="0">
                <a:ea typeface="ＭＳ Ｐゴシック" charset="-128"/>
                <a:cs typeface="Calibri"/>
              </a:rPr>
              <a:t>Kualitas</a:t>
            </a:r>
            <a:r>
              <a:rPr lang="en-US" sz="2400" dirty="0" smtClean="0">
                <a:ea typeface="ＭＳ Ｐゴシック" charset="-128"/>
                <a:cs typeface="Calibri"/>
              </a:rPr>
              <a:t> </a:t>
            </a:r>
            <a:r>
              <a:rPr lang="en-US" sz="2400" dirty="0" err="1" smtClean="0">
                <a:ea typeface="ＭＳ Ｐゴシック" charset="-128"/>
                <a:cs typeface="Calibri"/>
              </a:rPr>
              <a:t>Pelayanan</a:t>
            </a:r>
            <a:r>
              <a:rPr lang="en-US" sz="2400" dirty="0" smtClean="0">
                <a:ea typeface="ＭＳ Ｐゴシック" charset="-128"/>
                <a:cs typeface="Calibri"/>
              </a:rPr>
              <a:t> </a:t>
            </a:r>
            <a:r>
              <a:rPr lang="en-US" sz="2400" dirty="0" err="1" smtClean="0">
                <a:ea typeface="ＭＳ Ｐゴシック" charset="-128"/>
                <a:cs typeface="Calibri"/>
              </a:rPr>
              <a:t>Publik</a:t>
            </a:r>
            <a:endParaRPr lang="en-US" sz="2400" dirty="0" smtClean="0">
              <a:ea typeface="ＭＳ Ｐゴシック" charset="-128"/>
              <a:cs typeface="Calibri"/>
            </a:endParaRPr>
          </a:p>
          <a:p>
            <a:pPr marL="360363" indent="-360363">
              <a:buFont typeface="+mj-lt"/>
              <a:buAutoNum type="alphaLcPeriod" startAt="5"/>
              <a:defRPr/>
            </a:pPr>
            <a:r>
              <a:rPr lang="en-US" sz="2400" dirty="0" err="1" smtClean="0">
                <a:ea typeface="ＭＳ Ｐゴシック" charset="-128"/>
                <a:cs typeface="Calibri"/>
              </a:rPr>
              <a:t>Pengawasan</a:t>
            </a:r>
            <a:r>
              <a:rPr lang="en-US" sz="2400" dirty="0" smtClean="0">
                <a:ea typeface="ＭＳ Ｐゴシック" charset="-128"/>
                <a:cs typeface="Calibri"/>
              </a:rPr>
              <a:t> </a:t>
            </a:r>
            <a:r>
              <a:rPr lang="en-US" sz="2400" dirty="0" err="1" smtClean="0">
                <a:ea typeface="ＭＳ Ｐゴシック" charset="-128"/>
                <a:cs typeface="Calibri"/>
              </a:rPr>
              <a:t>dan</a:t>
            </a:r>
            <a:r>
              <a:rPr lang="en-US" sz="2400" dirty="0" smtClean="0">
                <a:ea typeface="ＭＳ Ｐゴシック" charset="-128"/>
                <a:cs typeface="Calibri"/>
              </a:rPr>
              <a:t> </a:t>
            </a:r>
            <a:r>
              <a:rPr lang="en-US" sz="2400" dirty="0" err="1" smtClean="0">
                <a:ea typeface="ＭＳ Ｐゴシック" charset="-128"/>
                <a:cs typeface="Calibri"/>
              </a:rPr>
              <a:t>Akuntabilitas</a:t>
            </a:r>
            <a:endParaRPr lang="en-US" sz="2400" dirty="0">
              <a:ea typeface="ＭＳ Ｐゴシック" charset="-128"/>
              <a:cs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29400" y="5867400"/>
            <a:ext cx="2438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000" b="1" dirty="0" smtClean="0"/>
              <a:t>Sumber: Dr. Ir. SETIAWAN WANGSAATMAJA, Dipl.SE.</a:t>
            </a:r>
            <a:r>
              <a:rPr lang="en-US" sz="1000" b="1" dirty="0" smtClean="0"/>
              <a:t>,</a:t>
            </a:r>
            <a:r>
              <a:rPr lang="id-ID" sz="1000" b="1" dirty="0" smtClean="0"/>
              <a:t> M.Eng. </a:t>
            </a:r>
            <a:br>
              <a:rPr lang="id-ID" sz="1000" b="1" dirty="0" smtClean="0"/>
            </a:br>
            <a:r>
              <a:rPr lang="id-ID" sz="1000" b="1" dirty="0" smtClean="0"/>
              <a:t>Deputi Bidang SDM Aparatur</a:t>
            </a:r>
            <a:r>
              <a:rPr lang="id-ID" sz="1000" dirty="0" smtClean="0">
                <a:solidFill>
                  <a:schemeClr val="bg1"/>
                </a:solidFill>
              </a:rPr>
              <a:t> </a:t>
            </a:r>
            <a:r>
              <a:rPr lang="id-ID" sz="1000" b="1" dirty="0" smtClean="0"/>
              <a:t>Kementerian PAN dan RB (2014)</a:t>
            </a:r>
            <a:endParaRPr lang="id-ID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764704"/>
            <a:ext cx="1296144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971602" y="841396"/>
            <a:ext cx="1440160" cy="1812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Jabatan Administrasi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2" y="2854984"/>
            <a:ext cx="1440160" cy="1107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Jabatan Fungsional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2" y="4108722"/>
            <a:ext cx="1440160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Jabatan Pimpinan Tinggi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776" y="838200"/>
            <a:ext cx="2244824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Jabatan</a:t>
            </a:r>
            <a:r>
              <a:rPr lang="en-US" sz="1600" b="1" dirty="0" smtClean="0"/>
              <a:t> Administrator </a:t>
            </a:r>
            <a:r>
              <a:rPr lang="id-ID" sz="1600" b="1" dirty="0">
                <a:cs typeface="Arial" pitchFamily="34" charset="0"/>
              </a:rPr>
              <a:t>(</a:t>
            </a:r>
            <a:r>
              <a:rPr lang="id-ID" sz="1600" b="1" dirty="0">
                <a:solidFill>
                  <a:schemeClr val="accent2"/>
                </a:solidFill>
                <a:cs typeface="Arial" pitchFamily="34" charset="0"/>
              </a:rPr>
              <a:t>setara eselon III</a:t>
            </a:r>
            <a:r>
              <a:rPr lang="id-ID" sz="1600" b="1" dirty="0" smtClean="0">
                <a:cs typeface="Arial" pitchFamily="34" charset="0"/>
              </a:rPr>
              <a:t>)</a:t>
            </a:r>
          </a:p>
          <a:p>
            <a:r>
              <a:rPr lang="id-ID" sz="1600" b="1" dirty="0" smtClean="0">
                <a:solidFill>
                  <a:schemeClr val="dk1"/>
                </a:solidFill>
              </a:rPr>
              <a:t>memimpin</a:t>
            </a:r>
            <a:r>
              <a:rPr lang="id-ID" sz="1600" dirty="0" smtClean="0">
                <a:solidFill>
                  <a:schemeClr val="dk1"/>
                </a:solidFill>
              </a:rPr>
              <a:t> pelaksanaan kegiatan pelayanan publik serta administrasi pemerintahan dan pembangunan</a:t>
            </a:r>
            <a:endParaRPr lang="en-US" sz="1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555776" y="2868633"/>
            <a:ext cx="302433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73050" indent="-273050"/>
            <a:r>
              <a:rPr lang="id-ID" sz="1600" b="1" dirty="0" smtClean="0">
                <a:solidFill>
                  <a:schemeClr val="dk1"/>
                </a:solidFill>
              </a:rPr>
              <a:t>Jafung </a:t>
            </a:r>
            <a:r>
              <a:rPr lang="en-US" sz="1600" b="1" dirty="0" err="1" smtClean="0">
                <a:solidFill>
                  <a:schemeClr val="dk1"/>
                </a:solidFill>
              </a:rPr>
              <a:t>keahlian</a:t>
            </a:r>
            <a:r>
              <a:rPr lang="id-ID" sz="1600" b="1" dirty="0" smtClean="0">
                <a:solidFill>
                  <a:schemeClr val="dk1"/>
                </a:solidFill>
              </a:rPr>
              <a:t>: </a:t>
            </a:r>
            <a:r>
              <a:rPr lang="id-ID" sz="1600" dirty="0" smtClean="0">
                <a:solidFill>
                  <a:schemeClr val="dk1"/>
                </a:solidFill>
              </a:rPr>
              <a:t>a)</a:t>
            </a:r>
            <a:r>
              <a:rPr lang="id-ID" sz="1600" b="1" dirty="0" smtClean="0">
                <a:solidFill>
                  <a:schemeClr val="dk1"/>
                </a:solidFill>
              </a:rPr>
              <a:t> </a:t>
            </a:r>
            <a:r>
              <a:rPr lang="id-ID" sz="1600" dirty="0" smtClean="0">
                <a:solidFill>
                  <a:schemeClr val="dk1"/>
                </a:solidFill>
              </a:rPr>
              <a:t>a</a:t>
            </a:r>
            <a:r>
              <a:rPr lang="en-US" sz="1600" dirty="0" err="1" smtClean="0">
                <a:solidFill>
                  <a:schemeClr val="dk1"/>
                </a:solidFill>
              </a:rPr>
              <a:t>hli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</a:rPr>
              <a:t>utama</a:t>
            </a:r>
            <a:r>
              <a:rPr lang="en-US" sz="1600" dirty="0" smtClean="0">
                <a:solidFill>
                  <a:schemeClr val="dk1"/>
                </a:solidFill>
              </a:rPr>
              <a:t>; </a:t>
            </a:r>
          </a:p>
          <a:p>
            <a:pPr marL="342900" lvl="0" indent="-342900"/>
            <a:r>
              <a:rPr lang="id-ID" sz="1600" dirty="0" smtClean="0">
                <a:solidFill>
                  <a:schemeClr val="dk1"/>
                </a:solidFill>
              </a:rPr>
              <a:t>                              b) a</a:t>
            </a:r>
            <a:r>
              <a:rPr lang="en-US" sz="1600" dirty="0" err="1" smtClean="0">
                <a:solidFill>
                  <a:schemeClr val="dk1"/>
                </a:solidFill>
              </a:rPr>
              <a:t>hli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</a:rPr>
              <a:t>madya</a:t>
            </a:r>
            <a:r>
              <a:rPr lang="en-US" sz="1600" dirty="0" smtClean="0">
                <a:solidFill>
                  <a:schemeClr val="dk1"/>
                </a:solidFill>
              </a:rPr>
              <a:t>; </a:t>
            </a:r>
            <a:endParaRPr lang="id-ID" sz="1600" dirty="0" smtClean="0">
              <a:solidFill>
                <a:schemeClr val="dk1"/>
              </a:solidFill>
            </a:endParaRPr>
          </a:p>
          <a:p>
            <a:pPr marL="342900" lvl="0" indent="-342900"/>
            <a:r>
              <a:rPr lang="id-ID" sz="1600" dirty="0" smtClean="0">
                <a:solidFill>
                  <a:schemeClr val="dk1"/>
                </a:solidFill>
              </a:rPr>
              <a:t>                              c) a</a:t>
            </a:r>
            <a:r>
              <a:rPr lang="en-US" sz="1600" dirty="0" err="1" smtClean="0">
                <a:solidFill>
                  <a:schemeClr val="dk1"/>
                </a:solidFill>
              </a:rPr>
              <a:t>hli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</a:rPr>
              <a:t>muda</a:t>
            </a:r>
            <a:r>
              <a:rPr lang="en-US" sz="1600" dirty="0" smtClean="0">
                <a:solidFill>
                  <a:schemeClr val="dk1"/>
                </a:solidFill>
              </a:rPr>
              <a:t>; </a:t>
            </a:r>
            <a:r>
              <a:rPr lang="en-US" sz="1600" dirty="0" err="1" smtClean="0">
                <a:solidFill>
                  <a:schemeClr val="dk1"/>
                </a:solidFill>
              </a:rPr>
              <a:t>dan</a:t>
            </a:r>
            <a:endParaRPr lang="id-ID" sz="1600" dirty="0" smtClean="0">
              <a:solidFill>
                <a:schemeClr val="dk1"/>
              </a:solidFill>
            </a:endParaRPr>
          </a:p>
          <a:p>
            <a:pPr marL="342900" lvl="0" indent="-342900"/>
            <a:r>
              <a:rPr lang="id-ID" sz="1600" dirty="0" smtClean="0">
                <a:solidFill>
                  <a:schemeClr val="dk1"/>
                </a:solidFill>
              </a:rPr>
              <a:t>                              d) a</a:t>
            </a:r>
            <a:r>
              <a:rPr lang="en-US" sz="1600" dirty="0" err="1" smtClean="0">
                <a:solidFill>
                  <a:schemeClr val="dk1"/>
                </a:solidFill>
              </a:rPr>
              <a:t>hli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</a:rPr>
              <a:t>pertama</a:t>
            </a:r>
            <a:r>
              <a:rPr lang="en-US" sz="1600" dirty="0" smtClean="0">
                <a:solidFill>
                  <a:schemeClr val="dk1"/>
                </a:solidFill>
              </a:rPr>
              <a:t>.</a:t>
            </a:r>
            <a:endParaRPr lang="en-US" sz="1600" b="1" dirty="0" smtClean="0">
              <a:solidFill>
                <a:schemeClr val="dk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7890" y="2864278"/>
            <a:ext cx="334786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d-ID" sz="1600" b="1" dirty="0" smtClean="0">
                <a:solidFill>
                  <a:schemeClr val="dk1"/>
                </a:solidFill>
              </a:rPr>
              <a:t>Jafung </a:t>
            </a:r>
            <a:r>
              <a:rPr lang="en-US" sz="1600" b="1" dirty="0" err="1" smtClean="0">
                <a:solidFill>
                  <a:schemeClr val="dk1"/>
                </a:solidFill>
              </a:rPr>
              <a:t>keterampila</a:t>
            </a:r>
            <a:r>
              <a:rPr lang="id-ID" sz="1600" b="1" dirty="0" smtClean="0">
                <a:solidFill>
                  <a:schemeClr val="dk1"/>
                </a:solidFill>
              </a:rPr>
              <a:t>n: </a:t>
            </a:r>
            <a:r>
              <a:rPr lang="id-ID" sz="1600" dirty="0" smtClean="0">
                <a:solidFill>
                  <a:schemeClr val="dk1"/>
                </a:solidFill>
              </a:rPr>
              <a:t>a) penyelia;</a:t>
            </a:r>
          </a:p>
          <a:p>
            <a:pPr marL="342900" indent="-342900"/>
            <a:r>
              <a:rPr lang="id-ID" sz="1600" dirty="0" smtClean="0">
                <a:solidFill>
                  <a:schemeClr val="dk1"/>
                </a:solidFill>
              </a:rPr>
              <a:t>                                        b) m</a:t>
            </a:r>
            <a:r>
              <a:rPr lang="en-US" sz="1600" dirty="0" err="1" smtClean="0">
                <a:solidFill>
                  <a:schemeClr val="dk1"/>
                </a:solidFill>
              </a:rPr>
              <a:t>ahir</a:t>
            </a:r>
            <a:r>
              <a:rPr lang="id-ID" sz="1600" dirty="0" smtClean="0">
                <a:solidFill>
                  <a:schemeClr val="dk1"/>
                </a:solidFill>
              </a:rPr>
              <a:t>;</a:t>
            </a:r>
          </a:p>
          <a:p>
            <a:pPr marL="342900" indent="-342900"/>
            <a:r>
              <a:rPr lang="id-ID" sz="1600" dirty="0" smtClean="0">
                <a:solidFill>
                  <a:schemeClr val="dk1"/>
                </a:solidFill>
              </a:rPr>
              <a:t>                                        c) t</a:t>
            </a:r>
            <a:r>
              <a:rPr lang="en-US" sz="1600" dirty="0" err="1" smtClean="0">
                <a:solidFill>
                  <a:schemeClr val="dk1"/>
                </a:solidFill>
              </a:rPr>
              <a:t>erampil</a:t>
            </a:r>
            <a:r>
              <a:rPr lang="en-US" sz="1600" dirty="0" smtClean="0">
                <a:solidFill>
                  <a:schemeClr val="dk1"/>
                </a:solidFill>
              </a:rPr>
              <a:t>; </a:t>
            </a:r>
            <a:r>
              <a:rPr lang="id-ID" sz="1600" dirty="0" smtClean="0">
                <a:solidFill>
                  <a:schemeClr val="dk1"/>
                </a:solidFill>
              </a:rPr>
              <a:t>dan</a:t>
            </a:r>
          </a:p>
          <a:p>
            <a:pPr marL="342900" indent="-342900"/>
            <a:r>
              <a:rPr lang="id-ID" sz="1600" dirty="0" smtClean="0">
                <a:solidFill>
                  <a:schemeClr val="dk1"/>
                </a:solidFill>
              </a:rPr>
              <a:t>                                        d) p</a:t>
            </a:r>
            <a:r>
              <a:rPr lang="en-US" sz="1600" dirty="0" err="1" smtClean="0">
                <a:solidFill>
                  <a:schemeClr val="dk1"/>
                </a:solidFill>
              </a:rPr>
              <a:t>emula</a:t>
            </a:r>
            <a:endParaRPr lang="id-ID" sz="1600" dirty="0"/>
          </a:p>
        </p:txBody>
      </p:sp>
      <p:sp>
        <p:nvSpPr>
          <p:cNvPr id="13" name="Rectangle 12"/>
          <p:cNvSpPr/>
          <p:nvPr/>
        </p:nvSpPr>
        <p:spPr>
          <a:xfrm>
            <a:off x="4876800" y="838200"/>
            <a:ext cx="1851247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73050" indent="-273050"/>
            <a:r>
              <a:rPr lang="en-US" sz="1600" b="1" dirty="0" err="1" smtClean="0"/>
              <a:t>Jabatan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Pengawas</a:t>
            </a:r>
            <a:endParaRPr lang="id-ID" sz="1600" b="1" dirty="0" smtClean="0"/>
          </a:p>
          <a:p>
            <a:r>
              <a:rPr lang="id-ID" sz="1600" b="1" dirty="0">
                <a:cs typeface="Arial" pitchFamily="34" charset="0"/>
              </a:rPr>
              <a:t>(</a:t>
            </a:r>
            <a:r>
              <a:rPr lang="id-ID" sz="1600" b="1" dirty="0">
                <a:solidFill>
                  <a:schemeClr val="accent2"/>
                </a:solidFill>
                <a:cs typeface="Arial" pitchFamily="34" charset="0"/>
              </a:rPr>
              <a:t>setara eselon IV</a:t>
            </a:r>
            <a:r>
              <a:rPr lang="id-ID" sz="1600" b="1" dirty="0">
                <a:cs typeface="Arial" pitchFamily="34" charset="0"/>
              </a:rPr>
              <a:t>)</a:t>
            </a:r>
          </a:p>
          <a:p>
            <a:r>
              <a:rPr lang="id-ID" sz="1600" b="1" dirty="0" smtClean="0">
                <a:solidFill>
                  <a:schemeClr val="dk1"/>
                </a:solidFill>
              </a:rPr>
              <a:t>mengendalikan</a:t>
            </a:r>
            <a:r>
              <a:rPr lang="id-ID" sz="1600" dirty="0" smtClean="0">
                <a:solidFill>
                  <a:schemeClr val="dk1"/>
                </a:solidFill>
              </a:rPr>
              <a:t> pelaksanaan kegiatan yang dilakukan oleh pejabat pelaksana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04254" y="841395"/>
            <a:ext cx="223224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73050" indent="-273050"/>
            <a:r>
              <a:rPr lang="en-US" sz="1600" b="1" dirty="0" err="1" smtClean="0"/>
              <a:t>Jabatan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Pelaksana</a:t>
            </a:r>
            <a:endParaRPr lang="id-ID" sz="1600" b="1" dirty="0" smtClean="0"/>
          </a:p>
          <a:p>
            <a:r>
              <a:rPr lang="id-ID" sz="1600" b="1" dirty="0">
                <a:cs typeface="Arial" pitchFamily="34" charset="0"/>
              </a:rPr>
              <a:t>(</a:t>
            </a:r>
            <a:r>
              <a:rPr lang="id-ID" sz="1600" b="1" dirty="0">
                <a:solidFill>
                  <a:schemeClr val="accent2"/>
                </a:solidFill>
                <a:cs typeface="Arial" pitchFamily="34" charset="0"/>
              </a:rPr>
              <a:t>setara Eselon V atau JF Umum</a:t>
            </a:r>
            <a:r>
              <a:rPr lang="id-ID" sz="1600" b="1" dirty="0">
                <a:cs typeface="Arial" pitchFamily="34" charset="0"/>
              </a:rPr>
              <a:t>) </a:t>
            </a:r>
            <a:r>
              <a:rPr lang="en-US" sz="1600" b="1" dirty="0" err="1" smtClean="0">
                <a:solidFill>
                  <a:schemeClr val="dk1"/>
                </a:solidFill>
              </a:rPr>
              <a:t>melaksanakan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</a:rPr>
              <a:t>kegiatan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</a:rPr>
              <a:t>pelayanan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</a:rPr>
              <a:t>publik</a:t>
            </a:r>
            <a:r>
              <a:rPr lang="id-ID" sz="1600" dirty="0" smtClean="0">
                <a:solidFill>
                  <a:schemeClr val="dk1"/>
                </a:solidFill>
              </a:rPr>
              <a:t> serta </a:t>
            </a:r>
            <a:r>
              <a:rPr lang="en-US" sz="1600" dirty="0" err="1" smtClean="0">
                <a:solidFill>
                  <a:schemeClr val="dk1"/>
                </a:solidFill>
              </a:rPr>
              <a:t>administrasi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</a:rPr>
              <a:t>pemerintahan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</a:rPr>
              <a:t>dan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</a:rPr>
              <a:t>pembangunan</a:t>
            </a:r>
            <a:endParaRPr lang="en-US" sz="1600" b="1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2555776" y="4121496"/>
            <a:ext cx="642447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7800" lvl="3" indent="-177800">
              <a:buFont typeface="Arial" pitchFamily="34" charset="0"/>
              <a:buChar char="•"/>
            </a:pPr>
            <a:r>
              <a:rPr lang="id-ID" dirty="0" smtClean="0"/>
              <a:t>Jabatan pimpinan tinggi utama</a:t>
            </a:r>
            <a:r>
              <a:rPr lang="en-US" dirty="0" smtClean="0"/>
              <a:t> </a:t>
            </a:r>
            <a:r>
              <a:rPr lang="id-ID" b="1" dirty="0" smtClean="0">
                <a:cs typeface="Arial" pitchFamily="34" charset="0"/>
              </a:rPr>
              <a:t>(</a:t>
            </a:r>
            <a:r>
              <a:rPr lang="en-US" b="1" dirty="0" smtClean="0">
                <a:solidFill>
                  <a:schemeClr val="accent2"/>
                </a:solidFill>
                <a:cs typeface="Arial" pitchFamily="34" charset="0"/>
              </a:rPr>
              <a:t>s</a:t>
            </a:r>
            <a:r>
              <a:rPr lang="id-ID" b="1" dirty="0" smtClean="0">
                <a:solidFill>
                  <a:schemeClr val="accent2"/>
                </a:solidFill>
                <a:cs typeface="Arial" pitchFamily="34" charset="0"/>
              </a:rPr>
              <a:t>etara </a:t>
            </a:r>
            <a:r>
              <a:rPr lang="id-ID" b="1" dirty="0">
                <a:solidFill>
                  <a:schemeClr val="accent2"/>
                </a:solidFill>
                <a:cs typeface="Arial" pitchFamily="34" charset="0"/>
              </a:rPr>
              <a:t>Eselon I</a:t>
            </a:r>
            <a:r>
              <a:rPr lang="id-ID" b="1" dirty="0">
                <a:cs typeface="Arial" pitchFamily="34" charset="0"/>
              </a:rPr>
              <a:t>)</a:t>
            </a:r>
            <a:r>
              <a:rPr lang="en-US" dirty="0" smtClean="0"/>
              <a:t>;</a:t>
            </a:r>
          </a:p>
          <a:p>
            <a:pPr marL="177800" lvl="3" indent="-177800">
              <a:buFont typeface="Arial" pitchFamily="34" charset="0"/>
              <a:buChar char="•"/>
            </a:pPr>
            <a:r>
              <a:rPr lang="id-ID" dirty="0" smtClean="0"/>
              <a:t>Jabatan pimpinan tinggi madya</a:t>
            </a:r>
            <a:r>
              <a:rPr lang="id-ID" b="1" dirty="0">
                <a:cs typeface="Arial" pitchFamily="34" charset="0"/>
              </a:rPr>
              <a:t> </a:t>
            </a:r>
            <a:r>
              <a:rPr lang="id-ID" b="1" dirty="0" smtClean="0">
                <a:cs typeface="Arial" pitchFamily="34" charset="0"/>
              </a:rPr>
              <a:t>(</a:t>
            </a:r>
            <a:r>
              <a:rPr lang="en-US" b="1" dirty="0" smtClean="0">
                <a:solidFill>
                  <a:schemeClr val="accent2"/>
                </a:solidFill>
                <a:cs typeface="Arial" pitchFamily="34" charset="0"/>
              </a:rPr>
              <a:t>s</a:t>
            </a:r>
            <a:r>
              <a:rPr lang="id-ID" b="1" dirty="0" smtClean="0">
                <a:solidFill>
                  <a:schemeClr val="accent2"/>
                </a:solidFill>
                <a:cs typeface="Arial" pitchFamily="34" charset="0"/>
              </a:rPr>
              <a:t>etara eselon </a:t>
            </a:r>
            <a:r>
              <a:rPr lang="id-ID" b="1" dirty="0">
                <a:solidFill>
                  <a:schemeClr val="accent2"/>
                </a:solidFill>
                <a:cs typeface="Arial" pitchFamily="34" charset="0"/>
              </a:rPr>
              <a:t>I</a:t>
            </a:r>
            <a:r>
              <a:rPr lang="id-ID" b="1" dirty="0">
                <a:cs typeface="Arial" pitchFamily="34" charset="0"/>
              </a:rPr>
              <a:t>)</a:t>
            </a:r>
            <a:r>
              <a:rPr lang="id-ID" dirty="0" smtClean="0"/>
              <a:t>; dan</a:t>
            </a:r>
            <a:endParaRPr lang="en-US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id-ID" dirty="0" smtClean="0"/>
              <a:t>Jabatan pimpinan tinggi pratama</a:t>
            </a:r>
            <a:r>
              <a:rPr lang="en-US" dirty="0" smtClean="0"/>
              <a:t> </a:t>
            </a:r>
            <a:r>
              <a:rPr lang="id-ID" b="1" dirty="0">
                <a:cs typeface="Arial" pitchFamily="34" charset="0"/>
              </a:rPr>
              <a:t>(</a:t>
            </a:r>
            <a:r>
              <a:rPr lang="id-ID" b="1" dirty="0">
                <a:solidFill>
                  <a:schemeClr val="accent2"/>
                </a:solidFill>
                <a:cs typeface="Arial" pitchFamily="34" charset="0"/>
              </a:rPr>
              <a:t>setara eselon II</a:t>
            </a:r>
            <a:r>
              <a:rPr lang="id-ID" b="1" dirty="0" smtClean="0">
                <a:cs typeface="Arial" pitchFamily="34" charset="0"/>
              </a:rPr>
              <a:t>)</a:t>
            </a:r>
            <a:r>
              <a:rPr lang="en-US" b="1" dirty="0" smtClean="0">
                <a:cs typeface="Arial" pitchFamily="34" charset="0"/>
              </a:rPr>
              <a:t>.</a:t>
            </a:r>
            <a:endParaRPr lang="id-ID" dirty="0"/>
          </a:p>
        </p:txBody>
      </p:sp>
      <p:sp>
        <p:nvSpPr>
          <p:cNvPr id="18" name="Rectangle 17"/>
          <p:cNvSpPr/>
          <p:nvPr/>
        </p:nvSpPr>
        <p:spPr>
          <a:xfrm rot="16200000">
            <a:off x="-772861" y="2706276"/>
            <a:ext cx="2562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DIISI DARI PEGAWAI ASN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5373216"/>
            <a:ext cx="1296144" cy="14127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28063" y="5740705"/>
            <a:ext cx="1237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DIISI TNI </a:t>
            </a:r>
          </a:p>
          <a:p>
            <a:pPr algn="ctr"/>
            <a:r>
              <a:rPr lang="id-ID" b="1" dirty="0" smtClean="0">
                <a:solidFill>
                  <a:schemeClr val="bg1"/>
                </a:solidFill>
              </a:rPr>
              <a:t>DAN POLRI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1602" y="5589240"/>
            <a:ext cx="1440160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Jabatan ASN tertentu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2" y="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</a:t>
            </a:r>
            <a:r>
              <a:rPr lang="id-ID" sz="4000" b="1" dirty="0" smtClean="0"/>
              <a:t>JABATAN ASN</a:t>
            </a:r>
            <a:endParaRPr lang="id-ID" sz="4000" b="1" dirty="0"/>
          </a:p>
        </p:txBody>
      </p:sp>
    </p:spTree>
    <p:extLst>
      <p:ext uri="{BB962C8B-B14F-4D97-AF65-F5344CB8AC3E}">
        <p14:creationId xmlns:p14="http://schemas.microsoft.com/office/powerpoint/2010/main" xmlns="" val="112289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2667000" y="152401"/>
            <a:ext cx="42974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/>
              <a:t>JABATAN  (UU ASN)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067051" y="5291152"/>
            <a:ext cx="2971800" cy="3175"/>
          </a:xfrm>
          <a:prstGeom prst="line">
            <a:avLst/>
          </a:prstGeom>
          <a:ln w="38100">
            <a:solidFill>
              <a:srgbClr val="FF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4552950" y="2587625"/>
            <a:ext cx="3581400" cy="1219200"/>
          </a:xfrm>
          <a:prstGeom prst="line">
            <a:avLst/>
          </a:prstGeom>
          <a:ln w="38100">
            <a:solidFill>
              <a:srgbClr val="FF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971550" y="2511425"/>
            <a:ext cx="3581400" cy="1295400"/>
          </a:xfrm>
          <a:prstGeom prst="line">
            <a:avLst/>
          </a:prstGeom>
          <a:ln w="38100">
            <a:solidFill>
              <a:srgbClr val="FF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257550" y="1520825"/>
            <a:ext cx="2743200" cy="1771650"/>
            <a:chOff x="3429000" y="1352490"/>
            <a:chExt cx="2743200" cy="1771710"/>
          </a:xfrm>
        </p:grpSpPr>
        <p:sp>
          <p:nvSpPr>
            <p:cNvPr id="56323" name="Pyr1"/>
            <p:cNvSpPr>
              <a:spLocks noEditPoints="1" noChangeArrowheads="1"/>
            </p:cNvSpPr>
            <p:nvPr/>
          </p:nvSpPr>
          <p:spPr bwMode="auto">
            <a:xfrm>
              <a:off x="3886200" y="1676351"/>
              <a:ext cx="1752600" cy="762026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/>
                <a:t>UTAMA</a:t>
              </a:r>
            </a:p>
            <a:p>
              <a:endParaRPr lang="en-US" sz="1600" b="1"/>
            </a:p>
            <a:p>
              <a:endParaRPr lang="en-US" sz="1600" b="1"/>
            </a:p>
            <a:p>
              <a:endParaRPr lang="en-US" sz="1600" b="1"/>
            </a:p>
          </p:txBody>
        </p:sp>
        <p:sp>
          <p:nvSpPr>
            <p:cNvPr id="56324" name="Pyr2"/>
            <p:cNvSpPr>
              <a:spLocks noEditPoints="1" noChangeArrowheads="1"/>
            </p:cNvSpPr>
            <p:nvPr/>
          </p:nvSpPr>
          <p:spPr bwMode="auto">
            <a:xfrm>
              <a:off x="3429000" y="2473303"/>
              <a:ext cx="2682875" cy="304810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1600" b="1" dirty="0">
                  <a:ea typeface="MS PGothic" pitchFamily="34" charset="-128"/>
                </a:rPr>
                <a:t>MADYA</a:t>
              </a:r>
            </a:p>
          </p:txBody>
        </p:sp>
        <p:sp>
          <p:nvSpPr>
            <p:cNvPr id="56325" name="Pyr3"/>
            <p:cNvSpPr>
              <a:spLocks noEditPoints="1" noChangeArrowheads="1"/>
            </p:cNvSpPr>
            <p:nvPr/>
          </p:nvSpPr>
          <p:spPr bwMode="auto">
            <a:xfrm>
              <a:off x="3429000" y="2819390"/>
              <a:ext cx="2743200" cy="304810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1600" b="1" dirty="0">
                  <a:ea typeface="MS PGothic" pitchFamily="34" charset="-128"/>
                </a:rPr>
                <a:t>PRATAMA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06813" y="1352490"/>
              <a:ext cx="2129109" cy="400124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ea typeface="MS PGothic" pitchFamily="34" charset="-128"/>
                </a:rPr>
                <a:t>PIMPINAN TINGGI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14351" y="3959225"/>
            <a:ext cx="3521075" cy="1771650"/>
            <a:chOff x="838200" y="3714690"/>
            <a:chExt cx="3521120" cy="1771710"/>
          </a:xfrm>
        </p:grpSpPr>
        <p:sp>
          <p:nvSpPr>
            <p:cNvPr id="18447" name="Pyr2"/>
            <p:cNvSpPr>
              <a:spLocks noEditPoints="1" noChangeArrowheads="1"/>
            </p:cNvSpPr>
            <p:nvPr/>
          </p:nvSpPr>
          <p:spPr bwMode="auto">
            <a:xfrm>
              <a:off x="838200" y="4191000"/>
              <a:ext cx="3521120" cy="340056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7 w 21600"/>
                <a:gd name="T13" fmla="*/ 500 h 21600"/>
                <a:gd name="T14" fmla="*/ 15812 w 21600"/>
                <a:gd name="T15" fmla="*/ 21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/>
                <a:t>ADMINSTRATOR</a:t>
              </a:r>
            </a:p>
          </p:txBody>
        </p:sp>
        <p:sp>
          <p:nvSpPr>
            <p:cNvPr id="18448" name="Pyr3"/>
            <p:cNvSpPr>
              <a:spLocks noEditPoints="1" noChangeArrowheads="1"/>
            </p:cNvSpPr>
            <p:nvPr/>
          </p:nvSpPr>
          <p:spPr bwMode="auto">
            <a:xfrm>
              <a:off x="854120" y="4724400"/>
              <a:ext cx="3352800" cy="3048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87 w 21600"/>
                <a:gd name="T13" fmla="*/ 500 h 21600"/>
                <a:gd name="T14" fmla="*/ 16312 w 21600"/>
                <a:gd name="T15" fmla="*/ 21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/>
                <a:t>PENGAWAS</a:t>
              </a:r>
            </a:p>
          </p:txBody>
        </p:sp>
        <p:sp>
          <p:nvSpPr>
            <p:cNvPr id="18449" name="Pyr2"/>
            <p:cNvSpPr>
              <a:spLocks noEditPoints="1" noChangeArrowheads="1"/>
            </p:cNvSpPr>
            <p:nvPr/>
          </p:nvSpPr>
          <p:spPr bwMode="auto">
            <a:xfrm>
              <a:off x="1235120" y="5181600"/>
              <a:ext cx="2682920" cy="3048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7 w 21600"/>
                <a:gd name="T13" fmla="*/ 500 h 21600"/>
                <a:gd name="T14" fmla="*/ 15812 w 21600"/>
                <a:gd name="T15" fmla="*/ 21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/>
                <a:t>PELAKSANA</a:t>
              </a:r>
            </a:p>
          </p:txBody>
        </p:sp>
        <p:sp>
          <p:nvSpPr>
            <p:cNvPr id="18450" name="TextBox 32"/>
            <p:cNvSpPr txBox="1">
              <a:spLocks noChangeArrowheads="1"/>
            </p:cNvSpPr>
            <p:nvPr/>
          </p:nvSpPr>
          <p:spPr bwMode="auto">
            <a:xfrm>
              <a:off x="1143000" y="3714690"/>
              <a:ext cx="2769191" cy="400124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JABATAN ADMINISTRASI</a:t>
              </a: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4781559" y="3730625"/>
            <a:ext cx="3922382" cy="2838458"/>
            <a:chOff x="5029200" y="3505200"/>
            <a:chExt cx="3921679" cy="2838518"/>
          </a:xfrm>
        </p:grpSpPr>
        <p:sp>
          <p:nvSpPr>
            <p:cNvPr id="18442" name="TextBox 35"/>
            <p:cNvSpPr txBox="1">
              <a:spLocks noChangeArrowheads="1"/>
            </p:cNvSpPr>
            <p:nvPr/>
          </p:nvSpPr>
          <p:spPr bwMode="auto">
            <a:xfrm>
              <a:off x="5562600" y="3505200"/>
              <a:ext cx="2596464" cy="400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JABATAN FUNGSIONAL</a:t>
              </a:r>
            </a:p>
          </p:txBody>
        </p:sp>
        <p:sp>
          <p:nvSpPr>
            <p:cNvPr id="18443" name="PubRRectCallout"/>
            <p:cNvSpPr>
              <a:spLocks noEditPoints="1" noChangeArrowheads="1"/>
            </p:cNvSpPr>
            <p:nvPr/>
          </p:nvSpPr>
          <p:spPr bwMode="auto">
            <a:xfrm>
              <a:off x="5029200" y="3962410"/>
              <a:ext cx="1523728" cy="1524032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45 w 21600"/>
                <a:gd name="T16" fmla="*/ 145 h 21600"/>
                <a:gd name="T17" fmla="*/ 21409 w 21600"/>
                <a:gd name="T18" fmla="*/ 17106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532" y="0"/>
                  </a:moveTo>
                  <a:cubicBezTo>
                    <a:pt x="238" y="0"/>
                    <a:pt x="0" y="238"/>
                    <a:pt x="0" y="532"/>
                  </a:cubicBezTo>
                  <a:lnTo>
                    <a:pt x="0" y="16745"/>
                  </a:lnTo>
                  <a:cubicBezTo>
                    <a:pt x="0" y="17039"/>
                    <a:pt x="238" y="17277"/>
                    <a:pt x="532" y="17277"/>
                  </a:cubicBezTo>
                  <a:lnTo>
                    <a:pt x="2623" y="17277"/>
                  </a:lnTo>
                  <a:lnTo>
                    <a:pt x="8607" y="21600"/>
                  </a:lnTo>
                  <a:lnTo>
                    <a:pt x="6515" y="17277"/>
                  </a:lnTo>
                  <a:lnTo>
                    <a:pt x="21016" y="17277"/>
                  </a:lnTo>
                  <a:cubicBezTo>
                    <a:pt x="21339" y="17277"/>
                    <a:pt x="21600" y="17039"/>
                    <a:pt x="21600" y="16745"/>
                  </a:cubicBezTo>
                  <a:lnTo>
                    <a:pt x="21600" y="532"/>
                  </a:lnTo>
                  <a:cubicBezTo>
                    <a:pt x="21600" y="238"/>
                    <a:pt x="21339" y="0"/>
                    <a:pt x="21016" y="0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buFont typeface="Wingdings" pitchFamily="2" charset="2"/>
                <a:buChar char="v"/>
                <a:defRPr/>
              </a:pPr>
              <a:r>
                <a:rPr lang="en-US" altLang="id-ID">
                  <a:cs typeface="Arial" charset="0"/>
                </a:rPr>
                <a:t> Utama</a:t>
              </a:r>
            </a:p>
            <a:p>
              <a:pPr>
                <a:buFont typeface="Wingdings" pitchFamily="2" charset="2"/>
                <a:buChar char="v"/>
                <a:defRPr/>
              </a:pPr>
              <a:r>
                <a:rPr lang="en-US" altLang="id-ID">
                  <a:cs typeface="Arial" charset="0"/>
                </a:rPr>
                <a:t> Madya</a:t>
              </a:r>
            </a:p>
            <a:p>
              <a:pPr>
                <a:buFont typeface="Wingdings" pitchFamily="2" charset="2"/>
                <a:buChar char="v"/>
                <a:defRPr/>
              </a:pPr>
              <a:r>
                <a:rPr lang="en-US" altLang="id-ID">
                  <a:cs typeface="Arial" charset="0"/>
                </a:rPr>
                <a:t> Muda</a:t>
              </a:r>
            </a:p>
            <a:p>
              <a:pPr>
                <a:buFont typeface="Wingdings" pitchFamily="2" charset="2"/>
                <a:buChar char="v"/>
                <a:defRPr/>
              </a:pPr>
              <a:r>
                <a:rPr lang="en-US" altLang="id-ID">
                  <a:cs typeface="Arial" charset="0"/>
                </a:rPr>
                <a:t> Pertama</a:t>
              </a:r>
            </a:p>
          </p:txBody>
        </p:sp>
        <p:sp>
          <p:nvSpPr>
            <p:cNvPr id="18444" name="TextBox 38"/>
            <p:cNvSpPr txBox="1">
              <a:spLocks noChangeArrowheads="1"/>
            </p:cNvSpPr>
            <p:nvPr/>
          </p:nvSpPr>
          <p:spPr bwMode="auto">
            <a:xfrm>
              <a:off x="5105400" y="5562600"/>
              <a:ext cx="1266530" cy="400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KEAHLIAN</a:t>
              </a:r>
            </a:p>
          </p:txBody>
        </p:sp>
        <p:sp>
          <p:nvSpPr>
            <p:cNvPr id="18445" name="PubRRectCallout"/>
            <p:cNvSpPr>
              <a:spLocks noEditPoints="1" noChangeArrowheads="1"/>
            </p:cNvSpPr>
            <p:nvPr/>
          </p:nvSpPr>
          <p:spPr bwMode="auto">
            <a:xfrm>
              <a:off x="7162419" y="4495821"/>
              <a:ext cx="1447542" cy="1524032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45 w 21600"/>
                <a:gd name="T16" fmla="*/ 145 h 21600"/>
                <a:gd name="T17" fmla="*/ 21409 w 21600"/>
                <a:gd name="T18" fmla="*/ 17106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532" y="0"/>
                  </a:moveTo>
                  <a:cubicBezTo>
                    <a:pt x="238" y="0"/>
                    <a:pt x="0" y="238"/>
                    <a:pt x="0" y="532"/>
                  </a:cubicBezTo>
                  <a:lnTo>
                    <a:pt x="0" y="16745"/>
                  </a:lnTo>
                  <a:cubicBezTo>
                    <a:pt x="0" y="17039"/>
                    <a:pt x="238" y="17277"/>
                    <a:pt x="532" y="17277"/>
                  </a:cubicBezTo>
                  <a:lnTo>
                    <a:pt x="2623" y="17277"/>
                  </a:lnTo>
                  <a:lnTo>
                    <a:pt x="8607" y="21600"/>
                  </a:lnTo>
                  <a:lnTo>
                    <a:pt x="6515" y="17277"/>
                  </a:lnTo>
                  <a:lnTo>
                    <a:pt x="21016" y="17277"/>
                  </a:lnTo>
                  <a:cubicBezTo>
                    <a:pt x="21339" y="17277"/>
                    <a:pt x="21600" y="17039"/>
                    <a:pt x="21600" y="16745"/>
                  </a:cubicBezTo>
                  <a:lnTo>
                    <a:pt x="21600" y="532"/>
                  </a:lnTo>
                  <a:cubicBezTo>
                    <a:pt x="21600" y="238"/>
                    <a:pt x="21339" y="0"/>
                    <a:pt x="21016" y="0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buFont typeface="Wingdings" pitchFamily="2" charset="2"/>
                <a:buChar char="v"/>
                <a:defRPr/>
              </a:pPr>
              <a:r>
                <a:rPr lang="en-US" altLang="id-ID">
                  <a:cs typeface="Arial" charset="0"/>
                </a:rPr>
                <a:t> Penyelia</a:t>
              </a:r>
            </a:p>
            <a:p>
              <a:pPr>
                <a:buFont typeface="Wingdings" pitchFamily="2" charset="2"/>
                <a:buChar char="v"/>
                <a:defRPr/>
              </a:pPr>
              <a:r>
                <a:rPr lang="en-US" altLang="id-ID">
                  <a:cs typeface="Arial" charset="0"/>
                </a:rPr>
                <a:t> Mahir</a:t>
              </a:r>
            </a:p>
            <a:p>
              <a:pPr>
                <a:buFont typeface="Wingdings" pitchFamily="2" charset="2"/>
                <a:buChar char="v"/>
                <a:defRPr/>
              </a:pPr>
              <a:r>
                <a:rPr lang="en-US" altLang="id-ID">
                  <a:cs typeface="Arial" charset="0"/>
                </a:rPr>
                <a:t> Terampil</a:t>
              </a:r>
            </a:p>
            <a:p>
              <a:pPr>
                <a:buFont typeface="Wingdings" pitchFamily="2" charset="2"/>
                <a:buChar char="v"/>
                <a:defRPr/>
              </a:pPr>
              <a:r>
                <a:rPr lang="en-US" altLang="id-ID">
                  <a:cs typeface="Arial" charset="0"/>
                </a:rPr>
                <a:t> Pemula</a:t>
              </a:r>
            </a:p>
          </p:txBody>
        </p:sp>
        <p:sp>
          <p:nvSpPr>
            <p:cNvPr id="18446" name="TextBox 40"/>
            <p:cNvSpPr txBox="1">
              <a:spLocks noChangeArrowheads="1"/>
            </p:cNvSpPr>
            <p:nvPr/>
          </p:nvSpPr>
          <p:spPr bwMode="auto">
            <a:xfrm>
              <a:off x="7086600" y="5943600"/>
              <a:ext cx="1864279" cy="400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KETERAMPILAN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e 15"/>
          <p:cNvSpPr/>
          <p:nvPr/>
        </p:nvSpPr>
        <p:spPr>
          <a:xfrm rot="19486627">
            <a:off x="3327415" y="2528890"/>
            <a:ext cx="2449513" cy="2397125"/>
          </a:xfrm>
          <a:prstGeom prst="pie">
            <a:avLst>
              <a:gd name="adj1" fmla="val 12893681"/>
              <a:gd name="adj2" fmla="val 1828810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d-ID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 rot="19066356">
            <a:off x="3065478" y="2951193"/>
            <a:ext cx="17224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b="1" dirty="0">
                <a:latin typeface="+mn-lt"/>
              </a:rPr>
              <a:t>KEANGGOTAAN</a:t>
            </a:r>
          </a:p>
        </p:txBody>
      </p:sp>
      <p:sp>
        <p:nvSpPr>
          <p:cNvPr id="23" name="Pie 22"/>
          <p:cNvSpPr/>
          <p:nvPr/>
        </p:nvSpPr>
        <p:spPr>
          <a:xfrm rot="11995630">
            <a:off x="3333765" y="2571750"/>
            <a:ext cx="2449513" cy="2397125"/>
          </a:xfrm>
          <a:prstGeom prst="pie">
            <a:avLst>
              <a:gd name="adj1" fmla="val 14983624"/>
              <a:gd name="adj2" fmla="val 2035181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d-ID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477838" y="3765550"/>
            <a:ext cx="28797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546600" y="1052513"/>
            <a:ext cx="12700" cy="14398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68313" y="1062038"/>
            <a:ext cx="8153400" cy="541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d-ID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0" name="Pie 19"/>
          <p:cNvSpPr/>
          <p:nvPr/>
        </p:nvSpPr>
        <p:spPr>
          <a:xfrm rot="8667334">
            <a:off x="3370263" y="2571750"/>
            <a:ext cx="2449512" cy="2395538"/>
          </a:xfrm>
          <a:prstGeom prst="pie">
            <a:avLst>
              <a:gd name="adj1" fmla="val 12893681"/>
              <a:gd name="adj2" fmla="val 1828810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d-ID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1" name="Pie 20"/>
          <p:cNvSpPr/>
          <p:nvPr/>
        </p:nvSpPr>
        <p:spPr>
          <a:xfrm rot="1176337">
            <a:off x="3368690" y="2532065"/>
            <a:ext cx="2449513" cy="2395537"/>
          </a:xfrm>
          <a:prstGeom prst="pie">
            <a:avLst>
              <a:gd name="adj1" fmla="val 14983614"/>
              <a:gd name="adj2" fmla="val 2035181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d-ID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807075" y="3716338"/>
            <a:ext cx="28082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583113" y="4965700"/>
            <a:ext cx="0" cy="15128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 rot="2709932">
            <a:off x="2949575" y="4226203"/>
            <a:ext cx="212883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d-ID" b="1" dirty="0">
                <a:latin typeface="+mn-lt"/>
              </a:rPr>
              <a:t>WEWENANG</a:t>
            </a:r>
          </a:p>
        </p:txBody>
      </p:sp>
      <p:sp>
        <p:nvSpPr>
          <p:cNvPr id="23565" name="Rectangle 55"/>
          <p:cNvSpPr>
            <a:spLocks noChangeArrowheads="1"/>
          </p:cNvSpPr>
          <p:nvPr/>
        </p:nvSpPr>
        <p:spPr bwMode="auto">
          <a:xfrm>
            <a:off x="395290" y="188922"/>
            <a:ext cx="828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4000" b="1"/>
              <a:t>KOMISI APARATUR SIPIL NEGARA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684213" y="1436697"/>
            <a:ext cx="33829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dirty="0"/>
              <a:t>Unsur pemerintah dan/atau non-pemerintah, yang terdiri: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1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Ketua</a:t>
            </a:r>
            <a:r>
              <a:rPr lang="en-US" dirty="0"/>
              <a:t> </a:t>
            </a:r>
            <a:r>
              <a:rPr lang="en-US" dirty="0" err="1"/>
              <a:t>merangkap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1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Wakil</a:t>
            </a:r>
            <a:r>
              <a:rPr lang="en-US" dirty="0"/>
              <a:t> </a:t>
            </a:r>
            <a:r>
              <a:rPr lang="en-US" dirty="0" err="1"/>
              <a:t>Ketua</a:t>
            </a:r>
            <a:r>
              <a:rPr lang="en-US" dirty="0"/>
              <a:t> </a:t>
            </a:r>
            <a:r>
              <a:rPr lang="en-US" dirty="0" err="1"/>
              <a:t>merangkap</a:t>
            </a:r>
            <a:r>
              <a:rPr lang="en-US" dirty="0"/>
              <a:t> </a:t>
            </a:r>
            <a:r>
              <a:rPr lang="en-US" dirty="0" err="1"/>
              <a:t>anggota</a:t>
            </a:r>
            <a:endParaRPr lang="en-US" dirty="0"/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5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anggota</a:t>
            </a:r>
            <a:endParaRPr lang="id-ID" dirty="0"/>
          </a:p>
        </p:txBody>
      </p:sp>
      <p:sp>
        <p:nvSpPr>
          <p:cNvPr id="18" name="Rectangle 17"/>
          <p:cNvSpPr/>
          <p:nvPr/>
        </p:nvSpPr>
        <p:spPr>
          <a:xfrm rot="2662733">
            <a:off x="4316413" y="3051175"/>
            <a:ext cx="168751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d-ID" b="1" dirty="0">
                <a:latin typeface="+mn-lt"/>
              </a:rPr>
              <a:t>TUJUAN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5254628" y="1125538"/>
            <a:ext cx="38893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/>
            <a:r>
              <a:rPr lang="id-ID" dirty="0"/>
              <a:t>Mewujudkan:</a:t>
            </a:r>
          </a:p>
          <a:p>
            <a:pPr marL="287338" indent="-287338">
              <a:buFont typeface="Wingdings" pitchFamily="2" charset="2"/>
              <a:buChar char="§"/>
            </a:pPr>
            <a:r>
              <a:rPr lang="id-ID" dirty="0"/>
              <a:t>S</a:t>
            </a:r>
            <a:r>
              <a:rPr lang="en-US" dirty="0" err="1"/>
              <a:t>istem</a:t>
            </a:r>
            <a:r>
              <a:rPr lang="en-US" dirty="0"/>
              <a:t> </a:t>
            </a:r>
            <a:r>
              <a:rPr lang="id-ID" dirty="0"/>
              <a:t>M</a:t>
            </a:r>
            <a:r>
              <a:rPr lang="en-US" dirty="0" err="1"/>
              <a:t>erit</a:t>
            </a:r>
            <a:endParaRPr lang="en-US" dirty="0"/>
          </a:p>
          <a:p>
            <a:pPr marL="287338" indent="-287338">
              <a:buFont typeface="Wingdings" pitchFamily="2" charset="2"/>
              <a:buChar char="§"/>
            </a:pPr>
            <a:r>
              <a:rPr lang="en-US" dirty="0"/>
              <a:t>ASN </a:t>
            </a:r>
            <a:r>
              <a:rPr lang="id-ID" dirty="0"/>
              <a:t>yg p</a:t>
            </a:r>
            <a:r>
              <a:rPr lang="en-US" dirty="0" err="1"/>
              <a:t>rofesional</a:t>
            </a:r>
            <a:endParaRPr lang="en-US" dirty="0"/>
          </a:p>
          <a:p>
            <a:pPr marL="287338" indent="-287338">
              <a:buFont typeface="Wingdings" pitchFamily="2" charset="2"/>
              <a:buChar char="§"/>
            </a:pPr>
            <a:r>
              <a:rPr lang="id-ID" dirty="0"/>
              <a:t>P</a:t>
            </a:r>
            <a:r>
              <a:rPr lang="en-US" dirty="0" err="1"/>
              <a:t>emerintahan</a:t>
            </a:r>
            <a:r>
              <a:rPr lang="en-US" dirty="0"/>
              <a:t> </a:t>
            </a:r>
            <a:r>
              <a:rPr lang="id-ID" dirty="0"/>
              <a:t>yg e</a:t>
            </a:r>
            <a:r>
              <a:rPr lang="en-US" dirty="0" err="1"/>
              <a:t>fektif</a:t>
            </a:r>
            <a:r>
              <a:rPr lang="en-US" dirty="0"/>
              <a:t>, </a:t>
            </a:r>
            <a:r>
              <a:rPr lang="en-US" dirty="0" err="1"/>
              <a:t>efisien</a:t>
            </a:r>
            <a:r>
              <a:rPr lang="id-ID" dirty="0"/>
              <a:t>, </a:t>
            </a:r>
            <a:r>
              <a:rPr lang="en-US" dirty="0" err="1"/>
              <a:t>terbuka</a:t>
            </a:r>
            <a:r>
              <a:rPr lang="id-ID" dirty="0"/>
              <a:t>,</a:t>
            </a:r>
            <a:r>
              <a:rPr lang="en-US" dirty="0"/>
              <a:t> </a:t>
            </a:r>
            <a:r>
              <a:rPr lang="id-ID" dirty="0"/>
              <a:t>&amp; </a:t>
            </a:r>
            <a:r>
              <a:rPr lang="en-US" dirty="0" err="1"/>
              <a:t>bebas</a:t>
            </a:r>
            <a:r>
              <a:rPr lang="en-US" dirty="0"/>
              <a:t> KKN</a:t>
            </a:r>
            <a:r>
              <a:rPr lang="id-ID" dirty="0"/>
              <a:t>;</a:t>
            </a:r>
            <a:endParaRPr lang="en-US" dirty="0"/>
          </a:p>
          <a:p>
            <a:pPr marL="287338" indent="-287338">
              <a:buFont typeface="Wingdings" pitchFamily="2" charset="2"/>
              <a:buChar char="§"/>
            </a:pPr>
            <a:r>
              <a:rPr lang="id-ID" dirty="0"/>
              <a:t>ASN yg n</a:t>
            </a:r>
            <a:r>
              <a:rPr lang="en-US" dirty="0" err="1"/>
              <a:t>etra</a:t>
            </a:r>
            <a:r>
              <a:rPr lang="id-ID" dirty="0"/>
              <a:t>l</a:t>
            </a:r>
            <a:r>
              <a:rPr lang="en-US" dirty="0"/>
              <a:t>;</a:t>
            </a:r>
          </a:p>
          <a:p>
            <a:pPr marL="287338" indent="-287338">
              <a:buFont typeface="Wingdings" pitchFamily="2" charset="2"/>
              <a:buChar char="§"/>
            </a:pPr>
            <a:r>
              <a:rPr lang="id-ID" dirty="0"/>
              <a:t>Profesi ASN yg d</a:t>
            </a:r>
            <a:r>
              <a:rPr lang="en-US" dirty="0" err="1"/>
              <a:t>ihormati</a:t>
            </a:r>
            <a:r>
              <a:rPr lang="id-ID" dirty="0"/>
              <a:t>; </a:t>
            </a:r>
            <a:endParaRPr lang="en-US" dirty="0"/>
          </a:p>
          <a:p>
            <a:pPr marL="287338" indent="-287338">
              <a:buFont typeface="Wingdings" pitchFamily="2" charset="2"/>
              <a:buChar char="§"/>
            </a:pPr>
            <a:r>
              <a:rPr lang="id-ID" dirty="0"/>
              <a:t>ASN d</a:t>
            </a:r>
            <a:r>
              <a:rPr lang="en-US" dirty="0" err="1"/>
              <a:t>inamis</a:t>
            </a:r>
            <a:r>
              <a:rPr lang="en-US" dirty="0"/>
              <a:t> </a:t>
            </a:r>
            <a:r>
              <a:rPr lang="id-ID" dirty="0"/>
              <a:t>&amp; </a:t>
            </a:r>
            <a:r>
              <a:rPr lang="en-US" dirty="0" err="1"/>
              <a:t>berbudaya</a:t>
            </a:r>
            <a:r>
              <a:rPr lang="id-ID" dirty="0"/>
              <a:t>. </a:t>
            </a:r>
          </a:p>
        </p:txBody>
      </p:sp>
      <p:sp>
        <p:nvSpPr>
          <p:cNvPr id="22" name="Rectangle 21"/>
          <p:cNvSpPr/>
          <p:nvPr/>
        </p:nvSpPr>
        <p:spPr>
          <a:xfrm rot="19030408">
            <a:off x="4030663" y="3992563"/>
            <a:ext cx="21304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d-ID" b="1" dirty="0">
                <a:latin typeface="+mn-lt"/>
              </a:rPr>
              <a:t>TUGAS </a:t>
            </a:r>
          </a:p>
          <a:p>
            <a:pPr algn="ctr">
              <a:defRPr/>
            </a:pPr>
            <a:r>
              <a:rPr lang="id-ID" b="1" dirty="0">
                <a:latin typeface="+mn-lt"/>
              </a:rPr>
              <a:t>&amp; FUNGSI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787900" y="3886215"/>
            <a:ext cx="38227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/>
            <a:r>
              <a:rPr lang="en-US" b="1" dirty="0" err="1"/>
              <a:t>Tugas</a:t>
            </a:r>
            <a:r>
              <a:rPr lang="id-ID" b="1" dirty="0"/>
              <a:t>: </a:t>
            </a:r>
            <a:r>
              <a:rPr lang="id-ID" dirty="0"/>
              <a:t>menjaga netralitas</a:t>
            </a:r>
            <a:r>
              <a:rPr lang="en-US" dirty="0"/>
              <a:t>; </a:t>
            </a:r>
            <a:r>
              <a:rPr lang="id-ID" dirty="0"/>
              <a:t>melakukan pengawasan atas pembinaan profesi; dan m</a:t>
            </a:r>
            <a:r>
              <a:rPr lang="en-US" dirty="0" err="1"/>
              <a:t>elaporkan</a:t>
            </a:r>
            <a:r>
              <a:rPr lang="en-US" dirty="0"/>
              <a:t> </a:t>
            </a:r>
            <a:r>
              <a:rPr lang="id-ID" dirty="0"/>
              <a:t>hasilnya kepada Presiden</a:t>
            </a:r>
          </a:p>
          <a:p>
            <a:pPr marL="1077913"/>
            <a:endParaRPr lang="en-US" sz="1000" dirty="0"/>
          </a:p>
          <a:p>
            <a:pPr marL="1077913"/>
            <a:r>
              <a:rPr lang="en-US" b="1" dirty="0" err="1"/>
              <a:t>Fungsi</a:t>
            </a:r>
            <a:r>
              <a:rPr lang="id-ID" b="1" dirty="0"/>
              <a:t>: </a:t>
            </a:r>
            <a:r>
              <a:rPr lang="en-US" dirty="0" err="1"/>
              <a:t>mengawasi</a:t>
            </a:r>
            <a:r>
              <a:rPr lang="en-US" dirty="0"/>
              <a:t> </a:t>
            </a:r>
            <a:r>
              <a:rPr lang="en-US" dirty="0" err="1"/>
              <a:t>norma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,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etik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ASN</a:t>
            </a:r>
            <a:r>
              <a:rPr lang="id-ID" dirty="0"/>
              <a:t>,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id-ID" dirty="0"/>
              <a:t> Sistem M</a:t>
            </a:r>
            <a:r>
              <a:rPr lang="en-US" dirty="0" err="1"/>
              <a:t>erit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576070" y="4029584"/>
            <a:ext cx="4067944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1813" lvl="4" indent="-339725">
              <a:buFont typeface="Wingdings" pitchFamily="2" charset="2"/>
              <a:buChar char="§"/>
              <a:defRPr/>
            </a:pPr>
            <a:r>
              <a:rPr lang="en-US" dirty="0" err="1">
                <a:ea typeface="ＭＳ Ｐゴシック" charset="-128"/>
              </a:rPr>
              <a:t>Mengawasi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err="1">
                <a:ea typeface="ＭＳ Ｐゴシック" charset="-128"/>
              </a:rPr>
              <a:t>proses</a:t>
            </a:r>
            <a:r>
              <a:rPr lang="en-US" dirty="0">
                <a:ea typeface="ＭＳ Ｐゴシック" charset="-128"/>
              </a:rPr>
              <a:t> </a:t>
            </a:r>
            <a:endParaRPr lang="id-ID" dirty="0">
              <a:ea typeface="ＭＳ Ｐゴシック" charset="-128"/>
            </a:endParaRPr>
          </a:p>
          <a:p>
            <a:pPr marL="627063" lvl="5" indent="-95250">
              <a:defRPr/>
            </a:pPr>
            <a:r>
              <a:rPr lang="en-US" dirty="0" err="1">
                <a:ea typeface="ＭＳ Ｐゴシック" charset="-128"/>
              </a:rPr>
              <a:t>pengisian</a:t>
            </a:r>
            <a:r>
              <a:rPr lang="en-US" dirty="0">
                <a:ea typeface="ＭＳ Ｐゴシック" charset="-128"/>
              </a:rPr>
              <a:t> JPT</a:t>
            </a:r>
            <a:r>
              <a:rPr lang="id-ID" dirty="0">
                <a:ea typeface="ＭＳ Ｐゴシック" charset="-128"/>
              </a:rPr>
              <a:t>;</a:t>
            </a:r>
          </a:p>
          <a:p>
            <a:pPr marL="531813" lvl="4" indent="-339725">
              <a:buFont typeface="Wingdings" pitchFamily="2" charset="2"/>
              <a:buChar char="§"/>
              <a:defRPr/>
            </a:pPr>
            <a:r>
              <a:rPr lang="en-US" dirty="0" err="1">
                <a:ea typeface="ＭＳ Ｐゴシック" charset="-128"/>
              </a:rPr>
              <a:t>Penerapan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err="1">
                <a:ea typeface="ＭＳ Ｐゴシック" charset="-128"/>
              </a:rPr>
              <a:t>asas</a:t>
            </a:r>
            <a:r>
              <a:rPr lang="en-US" dirty="0">
                <a:ea typeface="ＭＳ Ｐゴシック" charset="-128"/>
              </a:rPr>
              <a:t>,</a:t>
            </a:r>
            <a:r>
              <a:rPr lang="id-ID" dirty="0">
                <a:ea typeface="ＭＳ Ｐゴシック" charset="-128"/>
              </a:rPr>
              <a:t> nilai                        dasar, serta </a:t>
            </a:r>
            <a:r>
              <a:rPr lang="en-US" dirty="0" err="1">
                <a:ea typeface="ＭＳ Ｐゴシック" charset="-128"/>
              </a:rPr>
              <a:t>kode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err="1">
                <a:ea typeface="ＭＳ Ｐゴシック" charset="-128"/>
              </a:rPr>
              <a:t>etik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err="1">
                <a:ea typeface="ＭＳ Ｐゴシック" charset="-128"/>
              </a:rPr>
              <a:t>dan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err="1">
                <a:ea typeface="ＭＳ Ｐゴシック" charset="-128"/>
              </a:rPr>
              <a:t>kode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err="1">
                <a:ea typeface="ＭＳ Ｐゴシック" charset="-128"/>
              </a:rPr>
              <a:t>perilaku</a:t>
            </a:r>
            <a:r>
              <a:rPr lang="en-US" dirty="0">
                <a:ea typeface="ＭＳ Ｐゴシック" charset="-128"/>
              </a:rPr>
              <a:t> </a:t>
            </a:r>
            <a:r>
              <a:rPr lang="id-ID" dirty="0">
                <a:ea typeface="ＭＳ Ｐゴシック" charset="-128"/>
              </a:rPr>
              <a:t>(mengawasi dan mengevaluasi serta m</a:t>
            </a:r>
            <a:r>
              <a:rPr lang="en-US" dirty="0" err="1">
                <a:ea typeface="ＭＳ Ｐゴシック" charset="-128"/>
              </a:rPr>
              <a:t>eminta</a:t>
            </a:r>
            <a:r>
              <a:rPr lang="en-US" dirty="0">
                <a:ea typeface="ＭＳ Ｐゴシック" charset="-128"/>
              </a:rPr>
              <a:t> info</a:t>
            </a:r>
            <a:r>
              <a:rPr lang="id-ID" dirty="0">
                <a:ea typeface="ＭＳ Ｐゴシック" charset="-128"/>
              </a:rPr>
              <a:t>r</a:t>
            </a:r>
            <a:r>
              <a:rPr lang="en-US" dirty="0" err="1">
                <a:ea typeface="ＭＳ Ｐゴシック" charset="-128"/>
              </a:rPr>
              <a:t>masi</a:t>
            </a:r>
            <a:r>
              <a:rPr lang="id-ID" dirty="0">
                <a:ea typeface="ＭＳ Ｐゴシック" charset="-128"/>
              </a:rPr>
              <a:t>,</a:t>
            </a:r>
            <a:r>
              <a:rPr lang="en-US" dirty="0">
                <a:ea typeface="ＭＳ Ｐゴシック" charset="-128"/>
              </a:rPr>
              <a:t> </a:t>
            </a:r>
            <a:r>
              <a:rPr lang="id-ID" dirty="0">
                <a:ea typeface="ＭＳ Ｐゴシック" charset="-128"/>
              </a:rPr>
              <a:t> memeriksa</a:t>
            </a:r>
            <a:r>
              <a:rPr lang="en-US" dirty="0">
                <a:ea typeface="ＭＳ Ｐゴシック" charset="-128"/>
              </a:rPr>
              <a:t> </a:t>
            </a:r>
            <a:r>
              <a:rPr lang="id-ID" dirty="0">
                <a:ea typeface="ＭＳ Ｐゴシック" charset="-128"/>
              </a:rPr>
              <a:t> dan </a:t>
            </a:r>
            <a:r>
              <a:rPr lang="en-US" dirty="0" err="1">
                <a:ea typeface="ＭＳ Ｐゴシック" charset="-128"/>
              </a:rPr>
              <a:t>klarifikasi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err="1">
                <a:ea typeface="ＭＳ Ｐゴシック" charset="-128"/>
              </a:rPr>
              <a:t>laporan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err="1">
                <a:ea typeface="ＭＳ Ｐゴシック" charset="-128"/>
              </a:rPr>
              <a:t>pelanggaran</a:t>
            </a:r>
            <a:r>
              <a:rPr lang="id-ID" dirty="0">
                <a:ea typeface="ＭＳ Ｐゴシック" charset="-128"/>
              </a:rPr>
              <a:t>)</a:t>
            </a:r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57" grpId="0"/>
      <p:bldP spid="18" grpId="0"/>
      <p:bldP spid="58" grpId="0"/>
      <p:bldP spid="22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1068388" y="152400"/>
            <a:ext cx="7085012" cy="7556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2800" b="1" dirty="0" smtClean="0"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PERENCANAAN SDM APARATUR</a:t>
            </a:r>
            <a:endParaRPr lang="id-ID" sz="2800" b="1" dirty="0" smtClean="0"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1066815" y="1258446"/>
            <a:ext cx="7053263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000" b="1" dirty="0" err="1">
                <a:latin typeface="Segoe UI" pitchFamily="34" charset="0"/>
                <a:cs typeface="Segoe UI" pitchFamily="34" charset="0"/>
              </a:rPr>
              <a:t>Seluruh</a:t>
            </a:r>
            <a:r>
              <a:rPr lang="en-US" sz="20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latin typeface="Segoe UI" pitchFamily="34" charset="0"/>
                <a:cs typeface="Segoe UI" pitchFamily="34" charset="0"/>
              </a:rPr>
              <a:t>Informasi</a:t>
            </a:r>
            <a:r>
              <a:rPr lang="en-US" sz="20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latin typeface="Segoe UI" pitchFamily="34" charset="0"/>
                <a:cs typeface="Segoe UI" pitchFamily="34" charset="0"/>
              </a:rPr>
              <a:t>terkait</a:t>
            </a:r>
            <a:r>
              <a:rPr lang="en-US" sz="20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latin typeface="Segoe UI" pitchFamily="34" charset="0"/>
                <a:cs typeface="Segoe UI" pitchFamily="34" charset="0"/>
              </a:rPr>
              <a:t>dengan</a:t>
            </a:r>
            <a:r>
              <a:rPr lang="en-US" sz="20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latin typeface="Segoe UI" pitchFamily="34" charset="0"/>
                <a:cs typeface="Segoe UI" pitchFamily="34" charset="0"/>
              </a:rPr>
              <a:t>manajemen</a:t>
            </a:r>
            <a:r>
              <a:rPr lang="en-US" sz="2000" b="1" dirty="0">
                <a:latin typeface="Segoe UI" pitchFamily="34" charset="0"/>
                <a:cs typeface="Segoe UI" pitchFamily="34" charset="0"/>
              </a:rPr>
              <a:t> ASN </a:t>
            </a:r>
            <a:r>
              <a:rPr lang="en-US" sz="2000" b="1" dirty="0" err="1">
                <a:latin typeface="Segoe UI" pitchFamily="34" charset="0"/>
                <a:cs typeface="Segoe UI" pitchFamily="34" charset="0"/>
              </a:rPr>
              <a:t>dilakukan</a:t>
            </a:r>
            <a:r>
              <a:rPr lang="en-US" sz="20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latin typeface="Segoe UI" pitchFamily="34" charset="0"/>
                <a:cs typeface="Segoe UI" pitchFamily="34" charset="0"/>
              </a:rPr>
              <a:t>dengan</a:t>
            </a:r>
            <a:r>
              <a:rPr lang="en-US" sz="20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latin typeface="Segoe UI" pitchFamily="34" charset="0"/>
                <a:cs typeface="Segoe UI" pitchFamily="34" charset="0"/>
              </a:rPr>
              <a:t>Teknologi</a:t>
            </a:r>
            <a:r>
              <a:rPr lang="en-US" sz="20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latin typeface="Segoe UI" pitchFamily="34" charset="0"/>
                <a:cs typeface="Segoe UI" pitchFamily="34" charset="0"/>
              </a:rPr>
              <a:t>Informasi</a:t>
            </a:r>
            <a:r>
              <a:rPr lang="en-US" sz="20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id-ID" sz="2000" b="1" dirty="0">
                <a:latin typeface="Segoe UI" pitchFamily="34" charset="0"/>
                <a:cs typeface="Segoe UI" pitchFamily="34" charset="0"/>
              </a:rPr>
              <a:t>tujuan </a:t>
            </a:r>
            <a:endParaRPr lang="en-US" sz="2000" b="1" dirty="0"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id-ID" sz="2000" b="1" dirty="0">
                <a:latin typeface="Segoe UI" pitchFamily="34" charset="0"/>
                <a:cs typeface="Segoe UI" pitchFamily="34" charset="0"/>
              </a:rPr>
              <a:t>menghemat biaya, </a:t>
            </a:r>
            <a:endParaRPr lang="en-US" sz="2000" b="1" dirty="0"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id-ID" sz="2000" b="1" dirty="0">
                <a:latin typeface="Segoe UI" pitchFamily="34" charset="0"/>
                <a:cs typeface="Segoe UI" pitchFamily="34" charset="0"/>
              </a:rPr>
              <a:t>waktu dan </a:t>
            </a:r>
            <a:endParaRPr lang="en-US" sz="2000" b="1" dirty="0"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id-ID" sz="2000" b="1" dirty="0">
                <a:latin typeface="Segoe UI" pitchFamily="34" charset="0"/>
                <a:cs typeface="Segoe UI" pitchFamily="34" charset="0"/>
              </a:rPr>
              <a:t>efisiensi</a:t>
            </a:r>
            <a:endParaRPr lang="en-US" sz="2000" b="1" dirty="0"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en-US" sz="2000" b="1" dirty="0" err="1">
                <a:latin typeface="Segoe UI" pitchFamily="34" charset="0"/>
                <a:cs typeface="Segoe UI" pitchFamily="34" charset="0"/>
              </a:rPr>
              <a:t>untuk</a:t>
            </a:r>
            <a:r>
              <a:rPr lang="id-ID" sz="2000" b="1" dirty="0">
                <a:latin typeface="Segoe UI" pitchFamily="34" charset="0"/>
                <a:cs typeface="Segoe UI" pitchFamily="34" charset="0"/>
              </a:rPr>
              <a:t> mempermudah</a:t>
            </a:r>
            <a:r>
              <a:rPr lang="en-US" sz="20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id-ID" sz="2000" b="1" dirty="0">
                <a:latin typeface="Segoe UI" pitchFamily="34" charset="0"/>
                <a:cs typeface="Segoe UI" pitchFamily="34" charset="0"/>
              </a:rPr>
              <a:t>pengelola kepegawaian merumuskan kebijakan</a:t>
            </a:r>
            <a:endParaRPr lang="en-US" sz="2000" dirty="0">
              <a:cs typeface="Segoe UI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038600" y="3657600"/>
            <a:ext cx="1066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990600" y="4267200"/>
            <a:ext cx="7239000" cy="157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b="1" dirty="0" err="1"/>
              <a:t>Perencanaan</a:t>
            </a:r>
            <a:r>
              <a:rPr lang="en-US" sz="2400" b="1" dirty="0"/>
              <a:t> SDM </a:t>
            </a:r>
            <a:r>
              <a:rPr lang="en-US" sz="2400" b="1" dirty="0" err="1"/>
              <a:t>Aparatur</a:t>
            </a:r>
            <a:r>
              <a:rPr lang="en-US" sz="2400" b="1" dirty="0"/>
              <a:t> </a:t>
            </a:r>
            <a:r>
              <a:rPr lang="en-US" sz="2400" b="1" dirty="0" err="1"/>
              <a:t>di</a:t>
            </a:r>
            <a:r>
              <a:rPr lang="en-US" sz="2400" b="1" dirty="0"/>
              <a:t> </a:t>
            </a:r>
            <a:r>
              <a:rPr lang="en-US" sz="2400" b="1" dirty="0" err="1"/>
              <a:t>arahkan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mendukung</a:t>
            </a:r>
            <a:r>
              <a:rPr lang="en-US" sz="2400" b="1" dirty="0"/>
              <a:t> </a:t>
            </a:r>
            <a:r>
              <a:rPr lang="en-US" sz="2400" b="1" dirty="0" err="1"/>
              <a:t>pembangunan</a:t>
            </a:r>
            <a:r>
              <a:rPr lang="en-US" sz="2400" b="1" dirty="0"/>
              <a:t> </a:t>
            </a:r>
            <a:r>
              <a:rPr lang="en-US" sz="2400" b="1" dirty="0" err="1"/>
              <a:t>Nasional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 err="1"/>
              <a:t>jangka</a:t>
            </a:r>
            <a:r>
              <a:rPr lang="en-US" sz="2400" b="1" dirty="0"/>
              <a:t> </a:t>
            </a:r>
            <a:r>
              <a:rPr lang="en-US" sz="2400" b="1" dirty="0" err="1"/>
              <a:t>pendek</a:t>
            </a:r>
            <a:r>
              <a:rPr lang="en-US" sz="2400" b="1" dirty="0"/>
              <a:t> 5 (lima) </a:t>
            </a:r>
            <a:r>
              <a:rPr lang="en-US" sz="2400" b="1" dirty="0" err="1"/>
              <a:t>Tahun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 err="1"/>
              <a:t>jangka</a:t>
            </a:r>
            <a:r>
              <a:rPr lang="en-US" sz="2400" b="1" dirty="0"/>
              <a:t> </a:t>
            </a:r>
            <a:r>
              <a:rPr lang="en-US" sz="2400" b="1" dirty="0" err="1"/>
              <a:t>panjang</a:t>
            </a:r>
            <a:r>
              <a:rPr lang="en-US" sz="2400" b="1" dirty="0"/>
              <a:t> 20 (</a:t>
            </a:r>
            <a:r>
              <a:rPr lang="en-US" sz="2400" b="1" dirty="0" err="1"/>
              <a:t>dua</a:t>
            </a:r>
            <a:r>
              <a:rPr lang="en-US" sz="2400" b="1" dirty="0"/>
              <a:t> </a:t>
            </a:r>
            <a:r>
              <a:rPr lang="en-US" sz="2400" b="1" dirty="0" err="1"/>
              <a:t>puluh</a:t>
            </a:r>
            <a:r>
              <a:rPr lang="en-US" sz="2400" b="1" dirty="0"/>
              <a:t>) </a:t>
            </a:r>
            <a:r>
              <a:rPr lang="en-US" sz="2400" b="1" dirty="0" err="1"/>
              <a:t>tahun</a:t>
            </a:r>
            <a:endParaRPr 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457200" y="1371612"/>
            <a:ext cx="8229600" cy="48767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s-ES" sz="2400" b="1" dirty="0" smtClean="0">
                <a:ea typeface="ＭＳ Ｐゴシック" pitchFamily="34" charset="-128"/>
              </a:rPr>
              <a:t>PNS </a:t>
            </a:r>
            <a:r>
              <a:rPr lang="es-ES" sz="2400" b="1" dirty="0" err="1" smtClean="0">
                <a:ea typeface="ＭＳ Ｐゴシック" pitchFamily="34" charset="-128"/>
              </a:rPr>
              <a:t>diangkat</a:t>
            </a:r>
            <a:r>
              <a:rPr lang="es-ES" sz="2400" b="1" dirty="0" smtClean="0">
                <a:ea typeface="ＭＳ Ｐゴシック" pitchFamily="34" charset="-128"/>
              </a:rPr>
              <a:t> </a:t>
            </a:r>
            <a:r>
              <a:rPr lang="es-ES" sz="2400" b="1" dirty="0" err="1" smtClean="0">
                <a:ea typeface="ＭＳ Ｐゴシック" pitchFamily="34" charset="-128"/>
              </a:rPr>
              <a:t>dalam</a:t>
            </a:r>
            <a:r>
              <a:rPr lang="es-ES" sz="2400" b="1" dirty="0" smtClean="0">
                <a:ea typeface="ＭＳ Ｐゴシック" pitchFamily="34" charset="-128"/>
              </a:rPr>
              <a:t> </a:t>
            </a:r>
            <a:r>
              <a:rPr lang="es-ES" sz="2400" b="1" dirty="0" err="1" smtClean="0">
                <a:ea typeface="ＭＳ Ｐゴシック" pitchFamily="34" charset="-128"/>
              </a:rPr>
              <a:t>pangkat</a:t>
            </a:r>
            <a:r>
              <a:rPr lang="es-ES" sz="2400" b="1" dirty="0" smtClean="0">
                <a:ea typeface="ＭＳ Ｐゴシック" pitchFamily="34" charset="-128"/>
              </a:rPr>
              <a:t> dan </a:t>
            </a:r>
            <a:r>
              <a:rPr lang="es-ES" sz="2400" b="1" dirty="0" err="1" smtClean="0">
                <a:ea typeface="ＭＳ Ｐゴシック" pitchFamily="34" charset="-128"/>
              </a:rPr>
              <a:t>jabatan</a:t>
            </a:r>
            <a:r>
              <a:rPr lang="es-ES" sz="2400" b="1" dirty="0" smtClean="0">
                <a:ea typeface="ＭＳ Ｐゴシック" pitchFamily="34" charset="-128"/>
              </a:rPr>
              <a:t> </a:t>
            </a:r>
            <a:r>
              <a:rPr lang="es-ES" sz="2400" b="1" dirty="0" err="1" smtClean="0">
                <a:ea typeface="ＭＳ Ｐゴシック" pitchFamily="34" charset="-128"/>
              </a:rPr>
              <a:t>tertentu</a:t>
            </a:r>
            <a:r>
              <a:rPr lang="es-ES" sz="2400" b="1" dirty="0" smtClean="0">
                <a:ea typeface="ＭＳ Ｐゴシック" pitchFamily="34" charset="-128"/>
              </a:rPr>
              <a:t>.</a:t>
            </a:r>
            <a:endParaRPr lang="en-US" sz="2400" b="1" dirty="0" smtClean="0">
              <a:ea typeface="ＭＳ Ｐゴシック" pitchFamily="34" charset="-128"/>
            </a:endParaRPr>
          </a:p>
          <a:p>
            <a:pPr algn="just"/>
            <a:r>
              <a:rPr lang="es-ES" sz="2400" b="1" dirty="0" err="1" smtClean="0">
                <a:ea typeface="ＭＳ Ｐゴシック" pitchFamily="34" charset="-128"/>
              </a:rPr>
              <a:t>Setiap</a:t>
            </a:r>
            <a:r>
              <a:rPr lang="es-ES" sz="2400" b="1" dirty="0" smtClean="0">
                <a:ea typeface="ＭＳ Ｐゴシック" pitchFamily="34" charset="-128"/>
              </a:rPr>
              <a:t> </a:t>
            </a:r>
            <a:r>
              <a:rPr lang="es-ES" sz="2400" b="1" dirty="0" err="1" smtClean="0">
                <a:ea typeface="ＭＳ Ｐゴシック" pitchFamily="34" charset="-128"/>
              </a:rPr>
              <a:t>jabatan</a:t>
            </a:r>
            <a:r>
              <a:rPr lang="es-ES" sz="2400" b="1" dirty="0" smtClean="0">
                <a:ea typeface="ＭＳ Ｐゴシック" pitchFamily="34" charset="-128"/>
              </a:rPr>
              <a:t> </a:t>
            </a:r>
            <a:r>
              <a:rPr lang="es-ES" sz="2400" b="1" dirty="0" err="1" smtClean="0">
                <a:ea typeface="ＭＳ Ｐゴシック" pitchFamily="34" charset="-128"/>
              </a:rPr>
              <a:t>dikelompokkan</a:t>
            </a:r>
            <a:r>
              <a:rPr lang="es-ES" sz="2400" b="1" dirty="0" smtClean="0">
                <a:ea typeface="ＭＳ Ｐゴシック" pitchFamily="34" charset="-128"/>
              </a:rPr>
              <a:t> </a:t>
            </a:r>
            <a:r>
              <a:rPr lang="es-ES" sz="2400" b="1" dirty="0" err="1" smtClean="0">
                <a:ea typeface="ＭＳ Ｐゴシック" pitchFamily="34" charset="-128"/>
              </a:rPr>
              <a:t>dalam</a:t>
            </a:r>
            <a:r>
              <a:rPr lang="es-ES" sz="2400" b="1" dirty="0" smtClean="0">
                <a:ea typeface="ＭＳ Ｐゴシック" pitchFamily="34" charset="-128"/>
              </a:rPr>
              <a:t> </a:t>
            </a:r>
            <a:r>
              <a:rPr lang="id-ID" sz="2400" b="1" dirty="0" smtClean="0">
                <a:ea typeface="ＭＳ Ｐゴシック" pitchFamily="34" charset="-128"/>
              </a:rPr>
              <a:t>k</a:t>
            </a:r>
            <a:r>
              <a:rPr lang="es-ES" sz="2400" b="1" dirty="0" err="1" smtClean="0">
                <a:ea typeface="ＭＳ Ｐゴシック" pitchFamily="34" charset="-128"/>
              </a:rPr>
              <a:t>lasifikasi</a:t>
            </a:r>
            <a:r>
              <a:rPr lang="es-ES" sz="2400" b="1" dirty="0" smtClean="0">
                <a:ea typeface="ＭＳ Ｐゴシック" pitchFamily="34" charset="-128"/>
              </a:rPr>
              <a:t> </a:t>
            </a:r>
            <a:r>
              <a:rPr lang="id-ID" sz="2400" b="1" dirty="0" smtClean="0">
                <a:ea typeface="ＭＳ Ｐゴシック" pitchFamily="34" charset="-128"/>
              </a:rPr>
              <a:t>j</a:t>
            </a:r>
            <a:r>
              <a:rPr lang="es-ES" sz="2400" b="1" dirty="0" smtClean="0">
                <a:ea typeface="ＭＳ Ｐゴシック" pitchFamily="34" charset="-128"/>
              </a:rPr>
              <a:t>abatan PNS yang </a:t>
            </a:r>
            <a:r>
              <a:rPr lang="es-ES" sz="2400" b="1" dirty="0" err="1" smtClean="0">
                <a:ea typeface="ＭＳ Ｐゴシック" pitchFamily="34" charset="-128"/>
              </a:rPr>
              <a:t>menunjukkan</a:t>
            </a:r>
            <a:r>
              <a:rPr lang="es-ES" sz="2400" b="1" dirty="0" smtClean="0">
                <a:ea typeface="ＭＳ Ｐゴシック" pitchFamily="34" charset="-128"/>
              </a:rPr>
              <a:t> </a:t>
            </a:r>
            <a:r>
              <a:rPr lang="es-ES" sz="2400" b="1" dirty="0" err="1" smtClean="0">
                <a:ea typeface="ＭＳ Ｐゴシック" pitchFamily="34" charset="-128"/>
              </a:rPr>
              <a:t>kesamaan</a:t>
            </a:r>
            <a:r>
              <a:rPr lang="es-ES" sz="2400" b="1" dirty="0" smtClean="0">
                <a:ea typeface="ＭＳ Ｐゴシック" pitchFamily="34" charset="-128"/>
              </a:rPr>
              <a:t> </a:t>
            </a:r>
            <a:r>
              <a:rPr lang="es-ES" sz="2400" b="1" dirty="0" err="1" smtClean="0">
                <a:ea typeface="ＭＳ Ｐゴシック" pitchFamily="34" charset="-128"/>
              </a:rPr>
              <a:t>karakteristik</a:t>
            </a:r>
            <a:r>
              <a:rPr lang="es-ES" sz="2400" b="1" dirty="0" smtClean="0">
                <a:ea typeface="ＭＳ Ｐゴシック" pitchFamily="34" charset="-128"/>
              </a:rPr>
              <a:t>, </a:t>
            </a:r>
            <a:r>
              <a:rPr lang="es-ES" sz="2400" b="1" dirty="0" err="1" smtClean="0">
                <a:ea typeface="ＭＳ Ｐゴシック" pitchFamily="34" charset="-128"/>
              </a:rPr>
              <a:t>mekanisme</a:t>
            </a:r>
            <a:r>
              <a:rPr lang="es-ES" sz="2400" b="1" dirty="0" smtClean="0">
                <a:ea typeface="ＭＳ Ｐゴシック" pitchFamily="34" charset="-128"/>
              </a:rPr>
              <a:t>, dan </a:t>
            </a:r>
            <a:r>
              <a:rPr lang="es-ES" sz="2400" b="1" dirty="0" err="1" smtClean="0">
                <a:ea typeface="ＭＳ Ｐゴシック" pitchFamily="34" charset="-128"/>
              </a:rPr>
              <a:t>pola</a:t>
            </a:r>
            <a:r>
              <a:rPr lang="es-ES" sz="2400" b="1" dirty="0" smtClean="0">
                <a:ea typeface="ＭＳ Ｐゴシック" pitchFamily="34" charset="-128"/>
              </a:rPr>
              <a:t> </a:t>
            </a:r>
            <a:r>
              <a:rPr lang="es-ES" sz="2400" b="1" dirty="0" err="1" smtClean="0">
                <a:ea typeface="ＭＳ Ｐゴシック" pitchFamily="34" charset="-128"/>
              </a:rPr>
              <a:t>kerja</a:t>
            </a:r>
            <a:r>
              <a:rPr lang="es-ES" sz="2400" b="1" dirty="0" smtClean="0">
                <a:ea typeface="ＭＳ Ｐゴシック" pitchFamily="34" charset="-128"/>
              </a:rPr>
              <a:t>.</a:t>
            </a:r>
            <a:endParaRPr lang="en-US" sz="2400" b="1" dirty="0" smtClean="0">
              <a:ea typeface="ＭＳ Ｐゴシック" pitchFamily="34" charset="-128"/>
            </a:endParaRPr>
          </a:p>
          <a:p>
            <a:pPr algn="just"/>
            <a:r>
              <a:rPr lang="es-ES" sz="2400" b="1" dirty="0" smtClean="0">
                <a:ea typeface="ＭＳ Ｐゴシック" pitchFamily="34" charset="-128"/>
              </a:rPr>
              <a:t>PNS </a:t>
            </a:r>
            <a:r>
              <a:rPr lang="es-ES" sz="2400" b="1" dirty="0" err="1" smtClean="0">
                <a:ea typeface="ＭＳ Ｐゴシック" pitchFamily="34" charset="-128"/>
              </a:rPr>
              <a:t>dapat</a:t>
            </a:r>
            <a:r>
              <a:rPr lang="es-ES" sz="2400" b="1" dirty="0" smtClean="0">
                <a:ea typeface="ＭＳ Ｐゴシック" pitchFamily="34" charset="-128"/>
              </a:rPr>
              <a:t> </a:t>
            </a:r>
            <a:r>
              <a:rPr lang="es-ES" sz="2400" b="1" dirty="0" err="1" smtClean="0">
                <a:ea typeface="ＭＳ Ｐゴシック" pitchFamily="34" charset="-128"/>
              </a:rPr>
              <a:t>berpindah</a:t>
            </a:r>
            <a:r>
              <a:rPr lang="es-ES" sz="2400" b="1" dirty="0" smtClean="0">
                <a:ea typeface="ＭＳ Ｐゴシック" pitchFamily="34" charset="-128"/>
              </a:rPr>
              <a:t> </a:t>
            </a:r>
            <a:r>
              <a:rPr lang="es-ES" sz="2400" b="1" dirty="0" err="1" smtClean="0">
                <a:ea typeface="ＭＳ Ｐゴシック" pitchFamily="34" charset="-128"/>
              </a:rPr>
              <a:t>antar</a:t>
            </a:r>
            <a:r>
              <a:rPr lang="id-ID" sz="2400" b="1" dirty="0" smtClean="0">
                <a:ea typeface="ＭＳ Ｐゴシック" pitchFamily="34" charset="-128"/>
              </a:rPr>
              <a:t> dan antara</a:t>
            </a:r>
            <a:r>
              <a:rPr lang="es-ES" sz="2400" b="1" dirty="0" smtClean="0">
                <a:ea typeface="ＭＳ Ｐゴシック" pitchFamily="34" charset="-128"/>
              </a:rPr>
              <a:t> JPT</a:t>
            </a:r>
            <a:r>
              <a:rPr lang="id-ID" sz="2400" b="1" dirty="0" smtClean="0">
                <a:ea typeface="ＭＳ Ｐゴシック" pitchFamily="34" charset="-128"/>
              </a:rPr>
              <a:t>, Jabatan A</a:t>
            </a:r>
            <a:r>
              <a:rPr lang="es-ES" sz="2400" b="1" dirty="0" err="1" smtClean="0">
                <a:ea typeface="ＭＳ Ｐゴシック" pitchFamily="34" charset="-128"/>
              </a:rPr>
              <a:t>dministrasi</a:t>
            </a:r>
            <a:r>
              <a:rPr lang="es-ES" sz="2400" b="1" dirty="0" smtClean="0">
                <a:ea typeface="ＭＳ Ｐゴシック" pitchFamily="34" charset="-128"/>
              </a:rPr>
              <a:t>, dan </a:t>
            </a:r>
            <a:r>
              <a:rPr lang="id-ID" sz="2400" b="1" dirty="0" smtClean="0">
                <a:ea typeface="ＭＳ Ｐゴシック" pitchFamily="34" charset="-128"/>
              </a:rPr>
              <a:t>J</a:t>
            </a:r>
            <a:r>
              <a:rPr lang="es-ES" sz="2400" b="1" dirty="0" smtClean="0">
                <a:ea typeface="ＭＳ Ｐゴシック" pitchFamily="34" charset="-128"/>
              </a:rPr>
              <a:t>abatan </a:t>
            </a:r>
            <a:r>
              <a:rPr lang="id-ID" sz="2400" b="1" dirty="0" smtClean="0">
                <a:ea typeface="ＭＳ Ｐゴシック" pitchFamily="34" charset="-128"/>
              </a:rPr>
              <a:t>F</a:t>
            </a:r>
            <a:r>
              <a:rPr lang="es-ES" sz="2400" b="1" dirty="0" err="1" smtClean="0">
                <a:ea typeface="ＭＳ Ｐゴシック" pitchFamily="34" charset="-128"/>
              </a:rPr>
              <a:t>ungsional</a:t>
            </a:r>
            <a:r>
              <a:rPr lang="id-ID" sz="2400" b="1" dirty="0" smtClean="0">
                <a:ea typeface="ＭＳ Ｐゴシック" pitchFamily="34" charset="-128"/>
              </a:rPr>
              <a:t> di Instansi Pusat dan Daerah</a:t>
            </a:r>
            <a:r>
              <a:rPr lang="es-ES" sz="2400" b="1" dirty="0" smtClean="0">
                <a:ea typeface="ＭＳ Ｐゴシック" pitchFamily="34" charset="-128"/>
              </a:rPr>
              <a:t> </a:t>
            </a:r>
            <a:r>
              <a:rPr lang="es-ES" sz="2400" b="1" dirty="0" err="1" smtClean="0">
                <a:ea typeface="ＭＳ Ｐゴシック" pitchFamily="34" charset="-128"/>
              </a:rPr>
              <a:t>berdasarkan</a:t>
            </a:r>
            <a:r>
              <a:rPr lang="es-ES" sz="2400" b="1" dirty="0" smtClean="0">
                <a:ea typeface="ＭＳ Ｐゴシック" pitchFamily="34" charset="-128"/>
              </a:rPr>
              <a:t> </a:t>
            </a:r>
            <a:r>
              <a:rPr lang="es-ES" sz="2400" b="1" dirty="0" err="1" smtClean="0">
                <a:ea typeface="ＭＳ Ｐゴシック" pitchFamily="34" charset="-128"/>
              </a:rPr>
              <a:t>kualifikasi</a:t>
            </a:r>
            <a:r>
              <a:rPr lang="es-ES" sz="2400" b="1" dirty="0" smtClean="0">
                <a:ea typeface="ＭＳ Ｐゴシック" pitchFamily="34" charset="-128"/>
              </a:rPr>
              <a:t>, </a:t>
            </a:r>
            <a:r>
              <a:rPr lang="es-ES" sz="2400" b="1" dirty="0" err="1" smtClean="0">
                <a:ea typeface="ＭＳ Ｐゴシック" pitchFamily="34" charset="-128"/>
              </a:rPr>
              <a:t>kompetensi</a:t>
            </a:r>
            <a:r>
              <a:rPr lang="es-ES" sz="2400" b="1" dirty="0" smtClean="0">
                <a:ea typeface="ＭＳ Ｐゴシック" pitchFamily="34" charset="-128"/>
              </a:rPr>
              <a:t>, dan </a:t>
            </a:r>
            <a:r>
              <a:rPr lang="es-ES" sz="2400" b="1" dirty="0" err="1" smtClean="0">
                <a:ea typeface="ＭＳ Ｐゴシック" pitchFamily="34" charset="-128"/>
              </a:rPr>
              <a:t>penilaian</a:t>
            </a:r>
            <a:r>
              <a:rPr lang="es-ES" sz="2400" b="1" dirty="0" smtClean="0">
                <a:ea typeface="ＭＳ Ｐゴシック" pitchFamily="34" charset="-128"/>
              </a:rPr>
              <a:t> </a:t>
            </a:r>
            <a:r>
              <a:rPr lang="es-ES" sz="2400" b="1" dirty="0" err="1" smtClean="0">
                <a:ea typeface="ＭＳ Ｐゴシック" pitchFamily="34" charset="-128"/>
              </a:rPr>
              <a:t>kinerja</a:t>
            </a:r>
            <a:r>
              <a:rPr lang="es-ES" sz="2400" b="1" dirty="0" smtClean="0">
                <a:ea typeface="ＭＳ Ｐゴシック" pitchFamily="34" charset="-128"/>
              </a:rPr>
              <a:t>.</a:t>
            </a:r>
            <a:endParaRPr lang="en-US" sz="2400" b="1" dirty="0" smtClean="0">
              <a:ea typeface="ＭＳ Ｐゴシック" pitchFamily="34" charset="-128"/>
            </a:endParaRPr>
          </a:p>
          <a:p>
            <a:pPr algn="just"/>
            <a:r>
              <a:rPr lang="en-US" sz="2400" b="1" dirty="0" smtClean="0">
                <a:ea typeface="ＭＳ Ｐゴシック" pitchFamily="34" charset="-128"/>
              </a:rPr>
              <a:t>PNS </a:t>
            </a:r>
            <a:r>
              <a:rPr lang="en-US" sz="2400" b="1" dirty="0" err="1" smtClean="0">
                <a:ea typeface="ＭＳ Ｐゴシック" pitchFamily="34" charset="-128"/>
              </a:rPr>
              <a:t>dapat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diangkat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dalam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jabatan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id-ID" sz="2400" b="1" dirty="0" smtClean="0">
                <a:ea typeface="ＭＳ Ｐゴシック" pitchFamily="34" charset="-128"/>
              </a:rPr>
              <a:t>tertentu </a:t>
            </a:r>
            <a:r>
              <a:rPr lang="en-US" sz="2400" b="1" dirty="0" err="1" smtClean="0">
                <a:ea typeface="ＭＳ Ｐゴシック" pitchFamily="34" charset="-128"/>
              </a:rPr>
              <a:t>pada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lingkungan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id-ID" sz="2400" b="1" dirty="0" smtClean="0">
                <a:ea typeface="ＭＳ Ｐゴシック" pitchFamily="34" charset="-128"/>
              </a:rPr>
              <a:t>i</a:t>
            </a:r>
            <a:r>
              <a:rPr lang="en-US" sz="2400" b="1" dirty="0" err="1" smtClean="0">
                <a:ea typeface="ＭＳ Ｐゴシック" pitchFamily="34" charset="-128"/>
              </a:rPr>
              <a:t>nstansi</a:t>
            </a:r>
            <a:r>
              <a:rPr lang="en-US" sz="2400" b="1" dirty="0" smtClean="0">
                <a:ea typeface="ＭＳ Ｐゴシック" pitchFamily="34" charset="-128"/>
              </a:rPr>
              <a:t> TNI </a:t>
            </a:r>
            <a:r>
              <a:rPr lang="en-US" sz="2400" b="1" dirty="0" err="1" smtClean="0">
                <a:ea typeface="ＭＳ Ｐゴシック" pitchFamily="34" charset="-128"/>
              </a:rPr>
              <a:t>dan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Polri</a:t>
            </a:r>
            <a:r>
              <a:rPr lang="en-US" sz="2400" b="1" dirty="0" smtClean="0">
                <a:ea typeface="ＭＳ Ｐゴシック" pitchFamily="34" charset="-128"/>
              </a:rPr>
              <a:t> yang </a:t>
            </a:r>
            <a:r>
              <a:rPr lang="en-US" sz="2400" b="1" dirty="0" err="1" smtClean="0">
                <a:ea typeface="ＭＳ Ｐゴシック" pitchFamily="34" charset="-128"/>
              </a:rPr>
              <a:t>pangkat</a:t>
            </a:r>
            <a:r>
              <a:rPr lang="en-US" sz="2400" b="1" dirty="0" smtClean="0">
                <a:ea typeface="ＭＳ Ｐゴシック" pitchFamily="34" charset="-128"/>
              </a:rPr>
              <a:t>/</a:t>
            </a:r>
            <a:r>
              <a:rPr lang="en-US" sz="2400" b="1" dirty="0" err="1" smtClean="0">
                <a:ea typeface="ＭＳ Ｐゴシック" pitchFamily="34" charset="-128"/>
              </a:rPr>
              <a:t>jabatannya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disesuaikan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dengan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pangkat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dan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jabatan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di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lingkungan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instansi</a:t>
            </a:r>
            <a:r>
              <a:rPr lang="en-US" sz="2400" b="1" dirty="0" smtClean="0">
                <a:ea typeface="ＭＳ Ｐゴシック" pitchFamily="34" charset="-128"/>
              </a:rPr>
              <a:t> TNI </a:t>
            </a:r>
            <a:r>
              <a:rPr lang="en-US" sz="2400" b="1" dirty="0" err="1" smtClean="0">
                <a:ea typeface="ＭＳ Ｐゴシック" pitchFamily="34" charset="-128"/>
              </a:rPr>
              <a:t>dan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Polri</a:t>
            </a:r>
            <a:r>
              <a:rPr lang="en-US" sz="2400" b="1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28675" name="Title 2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7556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Pangkat</a:t>
            </a:r>
            <a:r>
              <a:rPr lang="en-US" b="1" dirty="0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 </a:t>
            </a:r>
            <a:r>
              <a:rPr lang="en-US" b="1" dirty="0" err="1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dan</a:t>
            </a:r>
            <a:r>
              <a:rPr lang="en-US" b="1" dirty="0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 </a:t>
            </a:r>
            <a:r>
              <a:rPr lang="en-US" b="1" dirty="0" err="1" smtClean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Jabatan</a:t>
            </a:r>
            <a:endParaRPr lang="en-US" b="1" dirty="0" smtClean="0">
              <a:latin typeface="Century Gothic" pitchFamily="34" charset="0"/>
              <a:ea typeface="ＭＳ Ｐゴシック" pitchFamily="34" charset="-128"/>
              <a:cs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2035</Words>
  <Application>Microsoft Office PowerPoint</Application>
  <PresentationFormat>On-screen Show (4:3)</PresentationFormat>
  <Paragraphs>319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MENGAPA DIPERLUKAN PENGUKURAN</vt:lpstr>
      <vt:lpstr>Slide 3</vt:lpstr>
      <vt:lpstr>TUJUAN UTAMA UU ASN</vt:lpstr>
      <vt:lpstr>Slide 5</vt:lpstr>
      <vt:lpstr>Slide 6</vt:lpstr>
      <vt:lpstr>Slide 7</vt:lpstr>
      <vt:lpstr>PERENCANAAN SDM APARATUR</vt:lpstr>
      <vt:lpstr>Pangkat dan Jabatan</vt:lpstr>
      <vt:lpstr>Pengembangan Karier</vt:lpstr>
      <vt:lpstr>Slide 11</vt:lpstr>
      <vt:lpstr>Slide 12</vt:lpstr>
      <vt:lpstr>Sistem Informasi Pegawai ASN</vt:lpstr>
      <vt:lpstr>Slide 14</vt:lpstr>
      <vt:lpstr>Slide 15</vt:lpstr>
      <vt:lpstr>Slide 16</vt:lpstr>
      <vt:lpstr> </vt:lpstr>
      <vt:lpstr>Slide 18</vt:lpstr>
      <vt:lpstr>Slide 19</vt:lpstr>
      <vt:lpstr>Slide 20</vt:lpstr>
      <vt:lpstr>Slide 21</vt:lpstr>
      <vt:lpstr>Slide 22</vt:lpstr>
      <vt:lpstr>Lembaga Sertifikasi Person (LSP) QUANTUM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Pribadiyono</dc:creator>
  <cp:lastModifiedBy>PRIBADIYONO</cp:lastModifiedBy>
  <cp:revision>85</cp:revision>
  <dcterms:created xsi:type="dcterms:W3CDTF">2006-08-16T00:00:00Z</dcterms:created>
  <dcterms:modified xsi:type="dcterms:W3CDTF">2016-10-04T00:12:11Z</dcterms:modified>
</cp:coreProperties>
</file>