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0"/>
  </p:notesMasterIdLst>
  <p:handoutMasterIdLst>
    <p:handoutMasterId r:id="rId21"/>
  </p:handoutMasterIdLst>
  <p:sldIdLst>
    <p:sldId id="333" r:id="rId2"/>
    <p:sldId id="302" r:id="rId3"/>
    <p:sldId id="389" r:id="rId4"/>
    <p:sldId id="390" r:id="rId5"/>
    <p:sldId id="392" r:id="rId6"/>
    <p:sldId id="391" r:id="rId7"/>
    <p:sldId id="393" r:id="rId8"/>
    <p:sldId id="394" r:id="rId9"/>
    <p:sldId id="395" r:id="rId10"/>
    <p:sldId id="398" r:id="rId11"/>
    <p:sldId id="397" r:id="rId12"/>
    <p:sldId id="402" r:id="rId13"/>
    <p:sldId id="400" r:id="rId14"/>
    <p:sldId id="403" r:id="rId15"/>
    <p:sldId id="404" r:id="rId16"/>
    <p:sldId id="405" r:id="rId17"/>
    <p:sldId id="401" r:id="rId18"/>
    <p:sldId id="380" r:id="rId19"/>
  </p:sldIdLst>
  <p:sldSz cx="9906000" cy="6858000" type="A4"/>
  <p:notesSz cx="6761163" cy="9942513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70F9"/>
    <a:srgbClr val="4BF3B3"/>
    <a:srgbClr val="D965C3"/>
    <a:srgbClr val="C27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6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9FA4D-D045-4DFF-9BF8-70656F35A404}" type="datetimeFigureOut">
              <a:rPr lang="id-ID"/>
              <a:pPr>
                <a:defRPr/>
              </a:pPr>
              <a:t>04/10/2016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0EAB552-1C5E-4C19-B2D2-0C0086F85D33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4F0F03-3D4B-4257-BE58-602A926E3683}" type="datetimeFigureOut">
              <a:rPr lang="en-US"/>
              <a:pPr>
                <a:defRPr/>
              </a:pPr>
              <a:t>10/4/2016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7DD0ED-CA17-40AF-8AA0-779EE06FBC1D}" type="slidenum">
              <a:rPr lang="en-GB" altLang="id-ID"/>
              <a:pPr/>
              <a:t>‹#›</a:t>
            </a:fld>
            <a:endParaRPr lang="en-GB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86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3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5800"/>
            <a:ext cx="4954588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1195"/>
            <a:ext cx="5032190" cy="411627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B4E47-FE2B-4040-B9D8-7D284E10E491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5533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B6FF7-FE7B-40A5-B0D0-B4B43BF4A447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7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6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2C415-7424-4983-9B60-86050E9419F6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7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400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02A9-BD12-4980-87FA-8F1DFF150C03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D110-6635-478A-8C8E-729C918F61B3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48294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7C2C9-0253-410E-B829-374427EB6B78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7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182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A0F4-A2C2-4B3B-B253-05A69134D81D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8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68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1962-20A0-4983-8E35-D78A6BE6768A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10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664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FD05-0618-48F3-9D2B-959E5FF79688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6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998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2ACF-7F52-4C57-A6C3-58245A03118F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6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2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2E7D6-4F6C-4E49-B054-B2F870F18E1F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8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281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8D1C9-CC87-4B5E-A61B-8FA943E23C39}" type="slidenum">
              <a:rPr lang="id-ID" altLang="id-ID"/>
              <a:pPr/>
              <a:t>‹#›</a:t>
            </a:fld>
            <a:endParaRPr lang="id-ID" altLang="id-ID"/>
          </a:p>
        </p:txBody>
      </p:sp>
      <p:pic>
        <p:nvPicPr>
          <p:cNvPr id="8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149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F35170-C8D4-4768-8B58-F110531B2A40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07" r:id="rId3"/>
    <p:sldLayoutId id="2147483808" r:id="rId4"/>
    <p:sldLayoutId id="2147483809" r:id="rId5"/>
    <p:sldLayoutId id="2147483810" r:id="rId6"/>
    <p:sldLayoutId id="2147483817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Bsn8.2\c\My%20Documents\KUKUH%20SA\aDKI-Pertanian\aa-BC-Seminar\BCSeminar130103\SNI17020Ina.pps" TargetMode="External"/><Relationship Id="rId2" Type="http://schemas.openxmlformats.org/officeDocument/2006/relationships/hyperlink" Target="file:///\\Bsn8.2\c\My%20Documents\KUKUH%20SA\aDKI-Pertanian\aa-BC-Seminar\BCSeminar130103\SNI%2019-17025-2000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Bsn8.2\c\My%20Documents\KUKUH%20SA\COUNCIL-KAN\SLIDEShow\KANOverview.p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3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7.wmf"/><Relationship Id="rId23" Type="http://schemas.openxmlformats.org/officeDocument/2006/relationships/image" Target="../media/image35.wmf"/><Relationship Id="rId10" Type="http://schemas.openxmlformats.org/officeDocument/2006/relationships/image" Target="../media/image22.wmf"/><Relationship Id="rId19" Type="http://schemas.openxmlformats.org/officeDocument/2006/relationships/image" Target="../media/image31.wmf"/><Relationship Id="rId4" Type="http://schemas.openxmlformats.org/officeDocument/2006/relationships/image" Target="../media/image17.png"/><Relationship Id="rId9" Type="http://schemas.openxmlformats.org/officeDocument/2006/relationships/image" Target="../media/image21.wmf"/><Relationship Id="rId14" Type="http://schemas.openxmlformats.org/officeDocument/2006/relationships/image" Target="../media/image26.wmf"/><Relationship Id="rId22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3.e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8473" y="2060848"/>
            <a:ext cx="9789054" cy="924134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40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akreditasi</a:t>
            </a:r>
            <a:r>
              <a:rPr lang="en-US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LSP </a:t>
            </a:r>
            <a:r>
              <a:rPr lang="en-US" sz="40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berbasis</a:t>
            </a:r>
            <a:r>
              <a:rPr lang="en-US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SNI</a:t>
            </a:r>
            <a:r>
              <a:rPr lang="en-US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ISO/</a:t>
            </a:r>
            <a:r>
              <a:rPr lang="en-US" sz="40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IEC</a:t>
            </a:r>
            <a:r>
              <a:rPr lang="en-US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17024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4000" b="1" i="1" dirty="0" smtClean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4800" b="1" i="1" dirty="0" err="1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</a:t>
            </a:r>
            <a:r>
              <a:rPr lang="en-US" sz="48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paya</a:t>
            </a:r>
            <a:r>
              <a:rPr lang="en-US" sz="48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meningkatkan</a:t>
            </a:r>
            <a:r>
              <a:rPr lang="en-US" sz="48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daya </a:t>
            </a:r>
            <a:r>
              <a:rPr lang="en-US" sz="48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saing</a:t>
            </a:r>
            <a:r>
              <a:rPr lang="en-US" sz="48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48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SDM</a:t>
            </a:r>
            <a:r>
              <a:rPr lang="en-US" sz="48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Indonesia di </a:t>
            </a:r>
            <a:r>
              <a:rPr lang="en-US" sz="4800" b="1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Pasar</a:t>
            </a:r>
            <a:r>
              <a:rPr lang="en-US" sz="48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Global</a:t>
            </a:r>
            <a:endParaRPr lang="en-US" sz="4800" b="1" i="1" dirty="0">
              <a:latin typeface="+mn-lt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4000" b="1" dirty="0">
              <a:latin typeface="+mn-lt"/>
              <a:cs typeface="Aharoni" pitchFamily="2" charset="-79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4000" b="1" dirty="0">
              <a:latin typeface="+mn-lt"/>
              <a:cs typeface="Aharoni" pitchFamily="2" charset="-79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4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912" y="6165304"/>
            <a:ext cx="9790775" cy="4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 err="1">
                <a:latin typeface="+mn-lt"/>
                <a:cs typeface="Aharoni" pitchFamily="2" charset="-79"/>
              </a:rPr>
              <a:t>donny@bsn.go.id</a:t>
            </a:r>
            <a:endParaRPr lang="id-ID" altLang="en-US" sz="2000" b="1" dirty="0">
              <a:latin typeface="+mn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47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448DD2-52A0-4029-8082-9F9399739BA7}" type="slidenum">
              <a:rPr lang="id-ID" altLang="id-ID">
                <a:solidFill>
                  <a:srgbClr val="898989"/>
                </a:solidFill>
              </a:rPr>
              <a:pPr eaLnBrk="1" hangingPunct="1"/>
              <a:t>10</a:t>
            </a:fld>
            <a:endParaRPr lang="id-ID" altLang="id-ID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512" y="980728"/>
            <a:ext cx="856895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Struktur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memungkinkan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keterlibatan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pemangku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kepentingan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Menetapkan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menerapkan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kebijakan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prosedur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diskriminatif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dikelola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cara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diskriminatif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Seluruh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personel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komite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</a:rPr>
              <a:t> proses </a:t>
            </a:r>
            <a:r>
              <a:rPr lang="en-US" sz="2000" dirty="0" err="1" smtClean="0">
                <a:solidFill>
                  <a:schemeClr val="tx1"/>
                </a:solidFill>
              </a:rPr>
              <a:t>akreditasi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obyektif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bebas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komersial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finansial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</a:rPr>
              <a:t> lain yang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ketidakberpihakan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memastikan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bahwa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setiap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keputusan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akreditasi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diambil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orang (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orang-orang),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komite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komite-komite</a:t>
            </a:r>
            <a:r>
              <a:rPr lang="en-US" sz="2000" dirty="0" smtClean="0">
                <a:solidFill>
                  <a:schemeClr val="tx1"/>
                </a:solidFill>
              </a:rPr>
              <a:t>) yang </a:t>
            </a:r>
            <a:r>
              <a:rPr lang="en-US" sz="2000" dirty="0" err="1" smtClean="0">
                <a:solidFill>
                  <a:schemeClr val="tx1"/>
                </a:solidFill>
              </a:rPr>
              <a:t>berbeda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orang (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orang-orang) yang </a:t>
            </a:r>
            <a:r>
              <a:rPr lang="en-US" sz="2000" dirty="0" err="1" smtClean="0">
                <a:solidFill>
                  <a:schemeClr val="tx1"/>
                </a:solidFill>
              </a:rPr>
              <a:t>melaksanakan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asesmen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Badan </a:t>
            </a:r>
            <a:r>
              <a:rPr lang="en-US" sz="2000" dirty="0" err="1" smtClean="0">
                <a:solidFill>
                  <a:schemeClr val="tx1"/>
                </a:solidFill>
              </a:rPr>
              <a:t>akreditasi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penilaian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kesesuaian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pengujian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inspeksi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sertifikasi) yang </a:t>
            </a:r>
            <a:r>
              <a:rPr lang="en-US" sz="2000" dirty="0" err="1" smtClean="0">
                <a:solidFill>
                  <a:schemeClr val="tx1"/>
                </a:solidFill>
              </a:rPr>
              <a:t>sama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Lembaga yang </a:t>
            </a:r>
            <a:r>
              <a:rPr lang="en-US" sz="2000" dirty="0" err="1" smtClean="0">
                <a:solidFill>
                  <a:schemeClr val="tx1"/>
                </a:solidFill>
              </a:rPr>
              <a:t>diakreditasi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Badan </a:t>
            </a:r>
            <a:r>
              <a:rPr lang="en-US" sz="2000" dirty="0" err="1" smtClean="0">
                <a:solidFill>
                  <a:schemeClr val="tx1"/>
                </a:solidFill>
              </a:rPr>
              <a:t>akreditasi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konsultasi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Lembaga yang </a:t>
            </a:r>
            <a:r>
              <a:rPr lang="en-US" sz="2000" dirty="0" err="1" smtClean="0">
                <a:solidFill>
                  <a:schemeClr val="tx1"/>
                </a:solidFill>
              </a:rPr>
              <a:t>diakreditasi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menjamin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bahwa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“related body”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mengkompromikan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kerahasiaan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obyektifitas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imparsialitas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akreditasinya</a:t>
            </a:r>
            <a:endParaRPr lang="en-US" sz="2000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1881189" y="116632"/>
            <a:ext cx="7529511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2800" b="1" dirty="0" err="1" smtClean="0">
                <a:latin typeface="Calibri" panose="020F0502020204030204" pitchFamily="34" charset="0"/>
              </a:rPr>
              <a:t>Prinsip</a:t>
            </a:r>
            <a:r>
              <a:rPr lang="en-US" altLang="id-ID" sz="2800" b="1" dirty="0" smtClean="0">
                <a:latin typeface="Calibri" panose="020F0502020204030204" pitchFamily="34" charset="0"/>
              </a:rPr>
              <a:t> </a:t>
            </a:r>
            <a:r>
              <a:rPr lang="en-US" altLang="id-ID" sz="2800" b="1" dirty="0" err="1" smtClean="0">
                <a:latin typeface="Calibri" panose="020F0502020204030204" pitchFamily="34" charset="0"/>
              </a:rPr>
              <a:t>KETIDAKBERPIHAKAN</a:t>
            </a:r>
            <a:endParaRPr lang="en-US" altLang="id-ID" sz="2800" b="1" dirty="0" smtClean="0">
              <a:latin typeface="Calibri" panose="020F0502020204030204" pitchFamily="34" charset="0"/>
            </a:endParaRPr>
          </a:p>
          <a:p>
            <a:pPr algn="r" eaLnBrk="1" hangingPunct="1"/>
            <a:r>
              <a:rPr lang="en-US" altLang="id-ID" b="1" dirty="0" err="1">
                <a:latin typeface="Calibri" panose="020F0502020204030204" pitchFamily="34" charset="0"/>
              </a:rPr>
              <a:t>d</a:t>
            </a:r>
            <a:r>
              <a:rPr lang="en-US" altLang="id-ID" b="1" dirty="0" err="1" smtClean="0">
                <a:latin typeface="Calibri" panose="020F0502020204030204" pitchFamily="34" charset="0"/>
              </a:rPr>
              <a:t>alam</a:t>
            </a:r>
            <a:r>
              <a:rPr lang="en-US" altLang="id-ID" b="1" dirty="0" smtClean="0">
                <a:latin typeface="Calibri" panose="020F0502020204030204" pitchFamily="34" charset="0"/>
              </a:rPr>
              <a:t> </a:t>
            </a:r>
            <a:r>
              <a:rPr lang="en-US" altLang="id-ID" b="1" dirty="0" err="1" smtClean="0">
                <a:latin typeface="Calibri" panose="020F0502020204030204" pitchFamily="34" charset="0"/>
              </a:rPr>
              <a:t>Akreditasi</a:t>
            </a:r>
            <a:r>
              <a:rPr lang="en-US" altLang="id-ID" b="1" dirty="0" smtClean="0">
                <a:latin typeface="Calibri" panose="020F0502020204030204" pitchFamily="34" charset="0"/>
              </a:rPr>
              <a:t> (</a:t>
            </a:r>
            <a:r>
              <a:rPr lang="en-US" altLang="id-ID" b="1" dirty="0" err="1" smtClean="0">
                <a:latin typeface="Calibri" panose="020F0502020204030204" pitchFamily="34" charset="0"/>
              </a:rPr>
              <a:t>SNI</a:t>
            </a:r>
            <a:r>
              <a:rPr lang="en-US" altLang="id-ID" b="1" dirty="0" smtClean="0">
                <a:latin typeface="Calibri" panose="020F0502020204030204" pitchFamily="34" charset="0"/>
              </a:rPr>
              <a:t> ISO/</a:t>
            </a:r>
            <a:r>
              <a:rPr lang="en-US" altLang="id-ID" b="1" dirty="0" err="1" smtClean="0">
                <a:latin typeface="Calibri" panose="020F0502020204030204" pitchFamily="34" charset="0"/>
              </a:rPr>
              <a:t>IEC</a:t>
            </a:r>
            <a:r>
              <a:rPr lang="en-US" altLang="id-ID" b="1" dirty="0" smtClean="0">
                <a:latin typeface="Calibri" panose="020F0502020204030204" pitchFamily="34" charset="0"/>
              </a:rPr>
              <a:t> 17011)</a:t>
            </a:r>
            <a:endParaRPr lang="id-ID" altLang="id-ID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448DD2-52A0-4029-8082-9F9399739BA7}" type="slidenum">
              <a:rPr lang="id-ID" altLang="id-ID">
                <a:solidFill>
                  <a:srgbClr val="898989"/>
                </a:solidFill>
              </a:rPr>
              <a:pPr eaLnBrk="1" hangingPunct="1"/>
              <a:t>11</a:t>
            </a:fld>
            <a:endParaRPr lang="id-ID" altLang="id-ID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76" y="908720"/>
            <a:ext cx="9210228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d-ID" sz="2000" dirty="0" smtClean="0">
                <a:solidFill>
                  <a:schemeClr val="tx1"/>
                </a:solidFill>
              </a:rPr>
              <a:t>harus bersikap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tidak </a:t>
            </a:r>
            <a:r>
              <a:rPr lang="id-ID" sz="2000" dirty="0">
                <a:solidFill>
                  <a:schemeClr val="tx1"/>
                </a:solidFill>
              </a:rPr>
              <a:t>memihak terhadap pemohon, calon </a:t>
            </a:r>
            <a:r>
              <a:rPr lang="id-ID" sz="2000" dirty="0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person </a:t>
            </a:r>
            <a:r>
              <a:rPr lang="id-ID" sz="2000" dirty="0">
                <a:solidFill>
                  <a:schemeClr val="tx1"/>
                </a:solidFill>
              </a:rPr>
              <a:t>yang telah disertifikasi.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d-ID" sz="2000" dirty="0" smtClean="0">
                <a:solidFill>
                  <a:schemeClr val="tx1"/>
                </a:solidFill>
              </a:rPr>
              <a:t>harus </a:t>
            </a:r>
            <a:r>
              <a:rPr lang="id-ID" sz="2000" dirty="0">
                <a:solidFill>
                  <a:schemeClr val="tx1"/>
                </a:solidFill>
              </a:rPr>
              <a:t>adil untuk semua </a:t>
            </a:r>
            <a:r>
              <a:rPr lang="id-ID" sz="2000" dirty="0" smtClean="0">
                <a:solidFill>
                  <a:schemeClr val="tx1"/>
                </a:solidFill>
              </a:rPr>
              <a:t>pemohon,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calon </a:t>
            </a:r>
            <a:r>
              <a:rPr lang="id-ID" sz="2000" dirty="0">
                <a:solidFill>
                  <a:schemeClr val="tx1"/>
                </a:solidFill>
              </a:rPr>
              <a:t>dan person yang telah disertifikasi.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tidak </a:t>
            </a:r>
            <a:r>
              <a:rPr lang="it-IT" sz="2000" dirty="0">
                <a:solidFill>
                  <a:schemeClr val="tx1"/>
                </a:solidFill>
              </a:rPr>
              <a:t>boleh dibatasi </a:t>
            </a:r>
            <a:r>
              <a:rPr lang="it-IT" sz="2000" dirty="0" smtClean="0">
                <a:solidFill>
                  <a:schemeClr val="tx1"/>
                </a:solidFill>
              </a:rPr>
              <a:t>atas </a:t>
            </a:r>
            <a:r>
              <a:rPr lang="es-ES" sz="2000" dirty="0" err="1" smtClean="0">
                <a:solidFill>
                  <a:schemeClr val="tx1"/>
                </a:solidFill>
              </a:rPr>
              <a:t>dasar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kondisi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keuangan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atau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batasan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fi-FI" sz="2000" dirty="0" smtClean="0">
                <a:solidFill>
                  <a:schemeClr val="tx1"/>
                </a:solidFill>
              </a:rPr>
              <a:t>lainnya</a:t>
            </a:r>
            <a:r>
              <a:rPr lang="fi-FI" sz="2000" dirty="0">
                <a:solidFill>
                  <a:schemeClr val="tx1"/>
                </a:solidFill>
              </a:rPr>
              <a:t>, seperti keanggotaan dalam </a:t>
            </a:r>
            <a:r>
              <a:rPr lang="fi-FI" sz="2000" dirty="0" smtClean="0">
                <a:solidFill>
                  <a:schemeClr val="tx1"/>
                </a:solidFill>
              </a:rPr>
              <a:t>asosiasi </a:t>
            </a:r>
            <a:r>
              <a:rPr lang="id-ID" sz="2000" dirty="0" smtClean="0">
                <a:solidFill>
                  <a:schemeClr val="tx1"/>
                </a:solidFill>
              </a:rPr>
              <a:t>atau </a:t>
            </a:r>
            <a:r>
              <a:rPr lang="id-ID" sz="2000" dirty="0">
                <a:solidFill>
                  <a:schemeClr val="tx1"/>
                </a:solidFill>
              </a:rPr>
              <a:t>kelompok.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d-ID" sz="2000" dirty="0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boleh </a:t>
            </a:r>
            <a:r>
              <a:rPr lang="id-ID" sz="2000" dirty="0">
                <a:solidFill>
                  <a:schemeClr val="tx1"/>
                </a:solidFill>
              </a:rPr>
              <a:t>menggunakan prosedur </a:t>
            </a:r>
            <a:r>
              <a:rPr lang="id-ID" sz="2000" dirty="0" smtClean="0">
                <a:solidFill>
                  <a:schemeClr val="tx1"/>
                </a:solidFill>
              </a:rPr>
              <a:t>yang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menghambat </a:t>
            </a:r>
            <a:r>
              <a:rPr lang="id-ID" sz="2000" dirty="0">
                <a:solidFill>
                  <a:schemeClr val="tx1"/>
                </a:solidFill>
              </a:rPr>
              <a:t>atau menghalangi </a:t>
            </a:r>
            <a:r>
              <a:rPr lang="id-ID" sz="2000" dirty="0" smtClean="0">
                <a:solidFill>
                  <a:schemeClr val="tx1"/>
                </a:solidFill>
              </a:rPr>
              <a:t>akses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pemohon </a:t>
            </a:r>
            <a:r>
              <a:rPr lang="id-ID" sz="2000" dirty="0">
                <a:solidFill>
                  <a:schemeClr val="tx1"/>
                </a:solidFill>
              </a:rPr>
              <a:t>dan </a:t>
            </a:r>
            <a:r>
              <a:rPr lang="id-ID" sz="2000" dirty="0" smtClean="0">
                <a:solidFill>
                  <a:schemeClr val="tx1"/>
                </a:solidFill>
              </a:rPr>
              <a:t>calon.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id-ID" sz="2000" dirty="0" smtClean="0">
                <a:solidFill>
                  <a:schemeClr val="tx1"/>
                </a:solidFill>
              </a:rPr>
              <a:t>engakuan/persetujuan </a:t>
            </a:r>
            <a:r>
              <a:rPr lang="id-ID" sz="2000" dirty="0">
                <a:solidFill>
                  <a:schemeClr val="tx1"/>
                </a:solidFill>
              </a:rPr>
              <a:t>pelatihan </a:t>
            </a:r>
            <a:r>
              <a:rPr lang="id-ID" sz="2000" dirty="0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lembaga </a:t>
            </a:r>
            <a:r>
              <a:rPr lang="id-ID" sz="2000" dirty="0">
                <a:solidFill>
                  <a:schemeClr val="tx1"/>
                </a:solidFill>
              </a:rPr>
              <a:t>sertifikasi tidak </a:t>
            </a:r>
            <a:r>
              <a:rPr lang="id-ID" sz="2000" dirty="0" smtClean="0">
                <a:solidFill>
                  <a:schemeClr val="tx1"/>
                </a:solidFill>
              </a:rPr>
              <a:t>boleh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mengkompromikan </a:t>
            </a:r>
            <a:r>
              <a:rPr lang="id-ID" sz="2000" dirty="0">
                <a:solidFill>
                  <a:schemeClr val="tx1"/>
                </a:solidFill>
              </a:rPr>
              <a:t>ketidakberpihakan </a:t>
            </a:r>
            <a:r>
              <a:rPr lang="id-ID" sz="2000" dirty="0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mengurangi </a:t>
            </a:r>
            <a:r>
              <a:rPr lang="id-ID" sz="2000" dirty="0">
                <a:solidFill>
                  <a:schemeClr val="tx1"/>
                </a:solidFill>
              </a:rPr>
              <a:t>asesmen dan </a:t>
            </a:r>
            <a:r>
              <a:rPr lang="id-ID" sz="2000" dirty="0" smtClean="0">
                <a:solidFill>
                  <a:schemeClr val="tx1"/>
                </a:solidFill>
              </a:rPr>
              <a:t>persyaratan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sertifikasi.</a:t>
            </a:r>
            <a:r>
              <a:rPr lang="id-ID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d-ID" sz="2000" dirty="0" smtClean="0">
                <a:solidFill>
                  <a:schemeClr val="tx1"/>
                </a:solidFill>
              </a:rPr>
              <a:t>tidak boleh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menyatakan </a:t>
            </a:r>
            <a:r>
              <a:rPr lang="id-ID" sz="2000" dirty="0">
                <a:solidFill>
                  <a:schemeClr val="tx1"/>
                </a:solidFill>
              </a:rPr>
              <a:t>atau menyiratkan </a:t>
            </a:r>
            <a:r>
              <a:rPr lang="id-ID" sz="2000" dirty="0" smtClean="0">
                <a:solidFill>
                  <a:schemeClr val="tx1"/>
                </a:solidFill>
              </a:rPr>
              <a:t>bahwa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sertifikasi </a:t>
            </a:r>
            <a:r>
              <a:rPr lang="id-ID" sz="2000" dirty="0">
                <a:solidFill>
                  <a:schemeClr val="tx1"/>
                </a:solidFill>
              </a:rPr>
              <a:t>akan lebih sederhana, lebih </a:t>
            </a:r>
            <a:r>
              <a:rPr lang="id-ID" sz="2000" dirty="0" smtClean="0">
                <a:solidFill>
                  <a:schemeClr val="tx1"/>
                </a:solidFill>
              </a:rPr>
              <a:t>mudah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atau </a:t>
            </a:r>
            <a:r>
              <a:rPr lang="id-ID" sz="2000" dirty="0">
                <a:solidFill>
                  <a:schemeClr val="tx1"/>
                </a:solidFill>
              </a:rPr>
              <a:t>lebih murah jika </a:t>
            </a:r>
            <a:r>
              <a:rPr lang="id-ID" sz="2000" dirty="0" smtClean="0">
                <a:solidFill>
                  <a:schemeClr val="tx1"/>
                </a:solidFill>
              </a:rPr>
              <a:t>pendidikan/jasa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pelatihan </a:t>
            </a:r>
            <a:r>
              <a:rPr lang="id-ID" sz="2000" dirty="0">
                <a:solidFill>
                  <a:schemeClr val="tx1"/>
                </a:solidFill>
              </a:rPr>
              <a:t>tertentu </a:t>
            </a:r>
            <a:r>
              <a:rPr lang="id-ID" sz="2000" dirty="0" smtClean="0">
                <a:solidFill>
                  <a:schemeClr val="tx1"/>
                </a:solidFill>
              </a:rPr>
              <a:t>digunakan.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d-ID" sz="2000" dirty="0" smtClean="0">
                <a:solidFill>
                  <a:schemeClr val="tx1"/>
                </a:solidFill>
              </a:rPr>
              <a:t>tidak </a:t>
            </a:r>
            <a:r>
              <a:rPr lang="id-ID" sz="2000" dirty="0">
                <a:solidFill>
                  <a:schemeClr val="tx1"/>
                </a:solidFill>
              </a:rPr>
              <a:t>mensyaratkan calon </a:t>
            </a:r>
            <a:r>
              <a:rPr lang="id-ID" sz="2000" dirty="0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menyelesaikan </a:t>
            </a:r>
            <a:r>
              <a:rPr lang="id-ID" sz="2000" dirty="0">
                <a:solidFill>
                  <a:schemeClr val="tx1"/>
                </a:solidFill>
              </a:rPr>
              <a:t>pendidikan </a:t>
            </a:r>
            <a:r>
              <a:rPr lang="id-ID" sz="2000" dirty="0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pelatihan </a:t>
            </a:r>
            <a:r>
              <a:rPr lang="id-ID" sz="2000" dirty="0">
                <a:solidFill>
                  <a:schemeClr val="tx1"/>
                </a:solidFill>
              </a:rPr>
              <a:t>yang diselenggarakan </a:t>
            </a:r>
            <a:r>
              <a:rPr lang="id-ID" sz="2000" dirty="0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lembaga </a:t>
            </a:r>
            <a:r>
              <a:rPr lang="id-ID" sz="2000" dirty="0">
                <a:solidFill>
                  <a:schemeClr val="tx1"/>
                </a:solidFill>
              </a:rPr>
              <a:t>sertifikasi sebagai </a:t>
            </a:r>
            <a:r>
              <a:rPr lang="id-ID" sz="2000" dirty="0" smtClean="0">
                <a:solidFill>
                  <a:schemeClr val="tx1"/>
                </a:solidFill>
              </a:rPr>
              <a:t>prasyarat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eksklusif </a:t>
            </a:r>
            <a:r>
              <a:rPr lang="id-ID" sz="2000" dirty="0">
                <a:solidFill>
                  <a:schemeClr val="tx1"/>
                </a:solidFill>
              </a:rPr>
              <a:t>bila ada alternatif </a:t>
            </a:r>
            <a:r>
              <a:rPr lang="id-ID" sz="2000" dirty="0" smtClean="0">
                <a:solidFill>
                  <a:schemeClr val="tx1"/>
                </a:solidFill>
              </a:rPr>
              <a:t>pendidikan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fi-FI" sz="2000" dirty="0" smtClean="0">
                <a:solidFill>
                  <a:schemeClr val="tx1"/>
                </a:solidFill>
              </a:rPr>
              <a:t>atau </a:t>
            </a:r>
            <a:r>
              <a:rPr lang="fi-FI" sz="2000" dirty="0">
                <a:solidFill>
                  <a:schemeClr val="tx1"/>
                </a:solidFill>
              </a:rPr>
              <a:t>pelatihan lain dengan </a:t>
            </a:r>
            <a:r>
              <a:rPr lang="fi-FI" sz="2000" i="1" dirty="0" smtClean="0">
                <a:solidFill>
                  <a:schemeClr val="tx1"/>
                </a:solidFill>
              </a:rPr>
              <a:t>outcome </a:t>
            </a:r>
            <a:r>
              <a:rPr lang="id-ID" sz="2000" dirty="0" smtClean="0">
                <a:solidFill>
                  <a:schemeClr val="tx1"/>
                </a:solidFill>
              </a:rPr>
              <a:t>yang setara;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d-ID" sz="2000" dirty="0" smtClean="0">
                <a:solidFill>
                  <a:schemeClr val="tx1"/>
                </a:solidFill>
              </a:rPr>
              <a:t>memastikan </a:t>
            </a:r>
            <a:r>
              <a:rPr lang="id-ID" sz="2000" dirty="0">
                <a:solidFill>
                  <a:schemeClr val="tx1"/>
                </a:solidFill>
              </a:rPr>
              <a:t>bahwa personel </a:t>
            </a:r>
            <a:r>
              <a:rPr lang="id-ID" sz="2000" dirty="0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menjadi </a:t>
            </a:r>
            <a:r>
              <a:rPr lang="id-ID" sz="2000" dirty="0">
                <a:solidFill>
                  <a:schemeClr val="tx1"/>
                </a:solidFill>
              </a:rPr>
              <a:t>penguji untuk calon </a:t>
            </a:r>
            <a:r>
              <a:rPr lang="id-ID" sz="2000" dirty="0" smtClean="0">
                <a:solidFill>
                  <a:schemeClr val="tx1"/>
                </a:solidFill>
              </a:rPr>
              <a:t>tertentu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nn-NO" sz="2000" dirty="0" smtClean="0">
                <a:solidFill>
                  <a:schemeClr val="tx1"/>
                </a:solidFill>
              </a:rPr>
              <a:t>yang </a:t>
            </a:r>
            <a:r>
              <a:rPr lang="nn-NO" sz="2000" dirty="0">
                <a:solidFill>
                  <a:schemeClr val="tx1"/>
                </a:solidFill>
              </a:rPr>
              <a:t>telah mereka latih selama </a:t>
            </a:r>
            <a:r>
              <a:rPr lang="nn-NO" sz="2000" dirty="0" smtClean="0">
                <a:solidFill>
                  <a:schemeClr val="tx1"/>
                </a:solidFill>
              </a:rPr>
              <a:t>jangka </a:t>
            </a:r>
            <a:r>
              <a:rPr lang="id-ID" sz="2000" dirty="0" smtClean="0">
                <a:solidFill>
                  <a:schemeClr val="tx1"/>
                </a:solidFill>
              </a:rPr>
              <a:t>waktu </a:t>
            </a:r>
            <a:r>
              <a:rPr lang="id-ID" sz="2000" dirty="0">
                <a:solidFill>
                  <a:schemeClr val="tx1"/>
                </a:solidFill>
              </a:rPr>
              <a:t>dua tahun sejak tanggal </a:t>
            </a:r>
            <a:r>
              <a:rPr lang="id-ID" sz="2000" dirty="0" smtClean="0">
                <a:solidFill>
                  <a:schemeClr val="tx1"/>
                </a:solidFill>
              </a:rPr>
              <a:t>terakhir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kegiatan </a:t>
            </a:r>
            <a:r>
              <a:rPr lang="id-ID" sz="2000" dirty="0">
                <a:solidFill>
                  <a:schemeClr val="tx1"/>
                </a:solidFill>
              </a:rPr>
              <a:t>pelatihan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1881189" y="116632"/>
            <a:ext cx="7529511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2800" b="1" dirty="0" err="1" smtClean="0">
                <a:latin typeface="Calibri" panose="020F0502020204030204" pitchFamily="34" charset="0"/>
              </a:rPr>
              <a:t>Prinsip</a:t>
            </a:r>
            <a:r>
              <a:rPr lang="en-US" altLang="id-ID" sz="2800" b="1" dirty="0" smtClean="0">
                <a:latin typeface="Calibri" panose="020F0502020204030204" pitchFamily="34" charset="0"/>
              </a:rPr>
              <a:t> </a:t>
            </a:r>
            <a:r>
              <a:rPr lang="en-US" altLang="id-ID" sz="2800" b="1" dirty="0" err="1" smtClean="0">
                <a:latin typeface="Calibri" panose="020F0502020204030204" pitchFamily="34" charset="0"/>
              </a:rPr>
              <a:t>KETIDAKBERPIHAKAN</a:t>
            </a:r>
            <a:endParaRPr lang="en-US" altLang="id-ID" sz="2800" b="1" dirty="0" smtClean="0">
              <a:latin typeface="Calibri" panose="020F0502020204030204" pitchFamily="34" charset="0"/>
            </a:endParaRPr>
          </a:p>
          <a:p>
            <a:pPr algn="r" eaLnBrk="1" hangingPunct="1"/>
            <a:r>
              <a:rPr lang="en-US" altLang="id-ID" b="1" dirty="0" err="1">
                <a:latin typeface="Calibri" panose="020F0502020204030204" pitchFamily="34" charset="0"/>
              </a:rPr>
              <a:t>d</a:t>
            </a:r>
            <a:r>
              <a:rPr lang="en-US" altLang="id-ID" b="1" dirty="0" err="1" smtClean="0">
                <a:latin typeface="Calibri" panose="020F0502020204030204" pitchFamily="34" charset="0"/>
              </a:rPr>
              <a:t>alam</a:t>
            </a:r>
            <a:r>
              <a:rPr lang="en-US" altLang="id-ID" b="1" dirty="0" smtClean="0">
                <a:latin typeface="Calibri" panose="020F0502020204030204" pitchFamily="34" charset="0"/>
              </a:rPr>
              <a:t> Sertifikasi Person (</a:t>
            </a:r>
            <a:r>
              <a:rPr lang="en-US" altLang="id-ID" b="1" dirty="0" err="1" smtClean="0">
                <a:latin typeface="Calibri" panose="020F0502020204030204" pitchFamily="34" charset="0"/>
              </a:rPr>
              <a:t>SNI</a:t>
            </a:r>
            <a:r>
              <a:rPr lang="en-US" altLang="id-ID" b="1" dirty="0" smtClean="0">
                <a:latin typeface="Calibri" panose="020F0502020204030204" pitchFamily="34" charset="0"/>
              </a:rPr>
              <a:t> ISO/</a:t>
            </a:r>
            <a:r>
              <a:rPr lang="en-US" altLang="id-ID" b="1" dirty="0" err="1" smtClean="0">
                <a:latin typeface="Calibri" panose="020F0502020204030204" pitchFamily="34" charset="0"/>
              </a:rPr>
              <a:t>IEC</a:t>
            </a:r>
            <a:r>
              <a:rPr lang="en-US" altLang="id-ID" b="1" dirty="0" smtClean="0">
                <a:latin typeface="Calibri" panose="020F0502020204030204" pitchFamily="34" charset="0"/>
              </a:rPr>
              <a:t> 17024)</a:t>
            </a:r>
            <a:endParaRPr lang="id-ID" altLang="id-ID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188641"/>
            <a:ext cx="8689812" cy="66528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Sistem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Akreditasi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KAN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untuk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Lembaga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Sertifikasi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" y="1119050"/>
            <a:ext cx="9638786" cy="53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2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260649"/>
            <a:ext cx="8229600" cy="665285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Sistem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Akreditasi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KAN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untuk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Laboratorium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b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dan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Lembaga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Inspeksi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grpSp>
        <p:nvGrpSpPr>
          <p:cNvPr id="3" name="Group 275"/>
          <p:cNvGrpSpPr>
            <a:grpSpLocks/>
          </p:cNvGrpSpPr>
          <p:nvPr/>
        </p:nvGrpSpPr>
        <p:grpSpPr bwMode="auto">
          <a:xfrm>
            <a:off x="662354" y="1318847"/>
            <a:ext cx="8647234" cy="4712677"/>
            <a:chOff x="266686" y="784225"/>
            <a:chExt cx="8648245" cy="5105400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5756475" y="3728181"/>
              <a:ext cx="3175" cy="20228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7488867" y="3775629"/>
              <a:ext cx="0" cy="1795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5681485" y="1317625"/>
              <a:ext cx="3175" cy="1168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5190954" y="1719263"/>
              <a:ext cx="1099167" cy="5699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38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INSPECTION  BODY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738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ACCREDITATION</a:t>
              </a:r>
            </a:p>
          </p:txBody>
        </p:sp>
        <p:sp>
          <p:nvSpPr>
            <p:cNvPr id="79" name="Rectangle 12">
              <a:hlinkClick r:id="rId2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5057588" y="2552700"/>
              <a:ext cx="1329260" cy="120332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tint val="16078"/>
                    <a:invGamma/>
                  </a:srgbClr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646" dirty="0">
                <a:solidFill>
                  <a:srgbClr val="000066"/>
                </a:solidFill>
                <a:cs typeface="Arial Unicode MS" charset="0"/>
              </a:endParaRPr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>
              <a:off x="7443029" y="1317625"/>
              <a:ext cx="0" cy="1282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6993588" y="1719263"/>
              <a:ext cx="1292620" cy="5889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738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PROFICIENCY TESTING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738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PROVIDER A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738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CCREDITATION</a:t>
              </a:r>
            </a:p>
          </p:txBody>
        </p:sp>
        <p:sp>
          <p:nvSpPr>
            <p:cNvPr id="82" name="Rectangle 15">
              <a:hlinkClick r:id="rId3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6978932" y="2566988"/>
              <a:ext cx="1236929" cy="1189037"/>
            </a:xfrm>
            <a:prstGeom prst="rect">
              <a:avLst/>
            </a:prstGeom>
            <a:gradFill rotWithShape="0">
              <a:gsLst>
                <a:gs pos="0">
                  <a:srgbClr val="99FF99">
                    <a:gamma/>
                    <a:tint val="53333"/>
                    <a:invGamma/>
                  </a:srgbClr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99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99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 sz="646" dirty="0">
                <a:solidFill>
                  <a:srgbClr val="000066"/>
                </a:solidFill>
                <a:cs typeface="Arial Unicode MS" charset="0"/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5178625" y="4224803"/>
              <a:ext cx="1101725" cy="607334"/>
            </a:xfrm>
            <a:prstGeom prst="rect">
              <a:avLst/>
            </a:prstGeom>
            <a:gradFill rotWithShape="0">
              <a:gsLst>
                <a:gs pos="0">
                  <a:srgbClr val="8DFFFF"/>
                </a:gs>
                <a:gs pos="50000">
                  <a:srgbClr val="66FFFF"/>
                </a:gs>
                <a:gs pos="100000">
                  <a:srgbClr val="8DFFFF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sz="73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INSPECTION</a:t>
              </a:r>
            </a:p>
            <a:p>
              <a:pPr>
                <a:lnSpc>
                  <a:spcPct val="90000"/>
                </a:lnSpc>
              </a:pPr>
              <a:r>
                <a:rPr lang="en-US" sz="73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CERTIFICATE</a:t>
              </a:r>
              <a:endParaRPr lang="id-ID" sz="738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ectangle 34"/>
            <p:cNvSpPr>
              <a:spLocks noChangeArrowheads="1"/>
            </p:cNvSpPr>
            <p:nvPr/>
          </p:nvSpPr>
          <p:spPr bwMode="auto">
            <a:xfrm>
              <a:off x="6927309" y="4289425"/>
              <a:ext cx="1289402" cy="533400"/>
            </a:xfrm>
            <a:prstGeom prst="rect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EFFFE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738">
                  <a:solidFill>
                    <a:srgbClr val="00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PROFICIENCY TESTING</a:t>
              </a:r>
            </a:p>
            <a:p>
              <a:r>
                <a:rPr lang="en-US" sz="738">
                  <a:solidFill>
                    <a:srgbClr val="00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PROVIDER CERTIFICATE</a:t>
              </a:r>
              <a:endParaRPr lang="id-ID" sz="738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7591103" y="4999691"/>
              <a:ext cx="836613" cy="33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27" tIns="41031" rIns="83527" bIns="41031">
              <a:spAutoFit/>
            </a:bodyPr>
            <a:lstStyle/>
            <a:p>
              <a:r>
                <a:rPr lang="en-US" sz="73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Standard</a:t>
              </a:r>
            </a:p>
            <a:p>
              <a:r>
                <a:rPr lang="en-US" sz="73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Requirement</a:t>
              </a: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5876566" y="4921171"/>
              <a:ext cx="933450" cy="33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27" tIns="41031" rIns="83527" bIns="41031">
              <a:spAutoFit/>
            </a:bodyPr>
            <a:lstStyle/>
            <a:p>
              <a:r>
                <a:rPr lang="en-US" sz="73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Standard</a:t>
              </a:r>
            </a:p>
            <a:p>
              <a:r>
                <a:rPr lang="en-US" sz="73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Requirement</a:t>
              </a:r>
            </a:p>
          </p:txBody>
        </p:sp>
        <p:sp>
          <p:nvSpPr>
            <p:cNvPr id="87" name="Rectangle 48"/>
            <p:cNvSpPr>
              <a:spLocks noChangeArrowheads="1"/>
            </p:cNvSpPr>
            <p:nvPr/>
          </p:nvSpPr>
          <p:spPr bwMode="auto">
            <a:xfrm>
              <a:off x="266686" y="5430838"/>
              <a:ext cx="8484103" cy="458787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tint val="32157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 sz="1662">
                <a:cs typeface="Arial Unicode MS" charset="0"/>
              </a:endParaRPr>
            </a:p>
          </p:txBody>
        </p:sp>
        <p:sp>
          <p:nvSpPr>
            <p:cNvPr id="88" name="Rectangle 49"/>
            <p:cNvSpPr>
              <a:spLocks noChangeArrowheads="1"/>
            </p:cNvSpPr>
            <p:nvPr/>
          </p:nvSpPr>
          <p:spPr bwMode="auto">
            <a:xfrm>
              <a:off x="1350963" y="5505297"/>
              <a:ext cx="7451724" cy="33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27" tIns="41031" rIns="83527" bIns="4103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662">
                  <a:solidFill>
                    <a:srgbClr val="000066"/>
                  </a:solidFill>
                </a:rPr>
                <a:t>SUPPLIERS/INDUSTRIES</a:t>
              </a:r>
            </a:p>
          </p:txBody>
        </p:sp>
        <p:sp>
          <p:nvSpPr>
            <p:cNvPr id="89" name="Rectangle 51">
              <a:hlinkClick r:id="rId4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266686" y="784225"/>
              <a:ext cx="8648245" cy="4591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83527" tIns="41031" rIns="83527" bIns="41031">
              <a:spAutoFit/>
            </a:bodyPr>
            <a:lstStyle/>
            <a:p>
              <a:pPr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KOMITE AKREDITASI NASIONAL  (KAN)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108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(ISO/IEC 17011)				</a:t>
              </a:r>
              <a:r>
                <a:rPr lang="en-US" sz="1108">
                  <a:latin typeface="Tahoma" pitchFamily="34" charset="0"/>
                  <a:cs typeface="Tahoma" pitchFamily="34" charset="0"/>
                </a:rPr>
                <a:t>Div. Laboratory and Inspection Body Accreditation </a:t>
              </a:r>
            </a:p>
          </p:txBody>
        </p:sp>
      </p:grp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876300" y="2924909"/>
            <a:ext cx="3856892" cy="1277815"/>
          </a:xfrm>
          <a:prstGeom prst="rect">
            <a:avLst/>
          </a:prstGeom>
          <a:gradFill rotWithShape="0">
            <a:gsLst>
              <a:gs pos="0">
                <a:srgbClr val="FF99CC"/>
              </a:gs>
              <a:gs pos="100000">
                <a:srgbClr val="FFCEE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93300"/>
            </a:outerShdw>
          </a:effectLst>
        </p:spPr>
        <p:txBody>
          <a:bodyPr wrap="none" lIns="84394" tIns="42197" rIns="84394" bIns="42197" anchor="ctr"/>
          <a:lstStyle/>
          <a:p>
            <a:pPr>
              <a:defRPr/>
            </a:pPr>
            <a:endParaRPr lang="en-US" sz="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1097572" y="3256086"/>
            <a:ext cx="1044820" cy="59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16" tIns="41025" rIns="83516" bIns="41025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31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TESTING</a:t>
            </a:r>
          </a:p>
          <a:p>
            <a:r>
              <a:rPr lang="en-US" sz="831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LABORATORY</a:t>
            </a:r>
          </a:p>
          <a:p>
            <a:r>
              <a:rPr lang="en-US" sz="831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SNI ISO/IEC 17025</a:t>
            </a:r>
          </a:p>
        </p:txBody>
      </p:sp>
      <p:sp>
        <p:nvSpPr>
          <p:cNvPr id="92" name="Rectangle 67"/>
          <p:cNvSpPr>
            <a:spLocks noChangeArrowheads="1"/>
          </p:cNvSpPr>
          <p:nvPr/>
        </p:nvSpPr>
        <p:spPr bwMode="auto">
          <a:xfrm>
            <a:off x="3760177" y="3314700"/>
            <a:ext cx="984738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16" tIns="41025" rIns="83516" bIns="41025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83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MEDICAL</a:t>
            </a:r>
          </a:p>
          <a:p>
            <a:r>
              <a:rPr lang="en-US" sz="83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LABORATORY</a:t>
            </a:r>
          </a:p>
          <a:p>
            <a:r>
              <a:rPr lang="en-US" sz="83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ISO 15189</a:t>
            </a:r>
            <a:endParaRPr lang="id-ID" sz="831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Line 10"/>
          <p:cNvSpPr>
            <a:spLocks noChangeShapeType="1"/>
          </p:cNvSpPr>
          <p:nvPr/>
        </p:nvSpPr>
        <p:spPr bwMode="auto">
          <a:xfrm>
            <a:off x="2772509" y="1858109"/>
            <a:ext cx="2931" cy="10785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2239108" y="2181959"/>
            <a:ext cx="1099038" cy="526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831" dirty="0">
                <a:solidFill>
                  <a:srgbClr val="000066"/>
                </a:solidFill>
                <a:cs typeface="Arial Unicode MS" charset="0"/>
              </a:rPr>
              <a:t>LABORATORY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831" dirty="0">
                <a:solidFill>
                  <a:srgbClr val="000066"/>
                </a:solidFill>
                <a:cs typeface="Arial Unicode MS" charset="0"/>
              </a:rPr>
              <a:t>ACCREDITATION</a:t>
            </a:r>
            <a:endParaRPr lang="id-ID" sz="831" dirty="0">
              <a:solidFill>
                <a:srgbClr val="000066"/>
              </a:solidFill>
              <a:cs typeface="Arial Unicode MS" charset="0"/>
            </a:endParaRPr>
          </a:p>
        </p:txBody>
      </p:sp>
      <p:sp>
        <p:nvSpPr>
          <p:cNvPr id="95" name="Rectangle 121"/>
          <p:cNvSpPr>
            <a:spLocks noChangeArrowheads="1"/>
          </p:cNvSpPr>
          <p:nvPr/>
        </p:nvSpPr>
        <p:spPr bwMode="auto">
          <a:xfrm>
            <a:off x="5550878" y="3231174"/>
            <a:ext cx="158408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38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INSPECTION BODY</a:t>
            </a:r>
          </a:p>
          <a:p>
            <a:r>
              <a:rPr lang="en-US" sz="738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ISO/IEC 17020</a:t>
            </a:r>
            <a:endParaRPr lang="id-ID" sz="738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Rectangle 29"/>
          <p:cNvSpPr>
            <a:spLocks noChangeArrowheads="1"/>
          </p:cNvSpPr>
          <p:nvPr/>
        </p:nvSpPr>
        <p:spPr bwMode="auto">
          <a:xfrm>
            <a:off x="2363665" y="3256086"/>
            <a:ext cx="1044820" cy="59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16" tIns="41025" rIns="83516" bIns="41025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31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CALIBRATION</a:t>
            </a:r>
          </a:p>
          <a:p>
            <a:r>
              <a:rPr lang="en-US" sz="831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LABORATORY</a:t>
            </a:r>
          </a:p>
          <a:p>
            <a:r>
              <a:rPr lang="en-US" sz="831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SNI ISO/IEC 17025</a:t>
            </a:r>
          </a:p>
        </p:txBody>
      </p: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2426678" y="4202724"/>
            <a:ext cx="1176703" cy="1428655"/>
            <a:chOff x="2289969" y="4114800"/>
            <a:chExt cx="1274763" cy="1547257"/>
          </a:xfrm>
        </p:grpSpPr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2802731" y="4114800"/>
              <a:ext cx="17463" cy="1523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00"/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2726532" y="5254625"/>
              <a:ext cx="838200" cy="40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16" tIns="41025" rIns="83516" bIns="41025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Standard</a:t>
              </a:r>
            </a:p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Metode</a:t>
              </a:r>
            </a:p>
            <a:p>
              <a:pPr>
                <a:spcBef>
                  <a:spcPct val="5000"/>
                </a:spcBef>
              </a:pPr>
              <a:r>
                <a:rPr lang="en-US" sz="554">
                  <a:solidFill>
                    <a:srgbClr val="000066"/>
                  </a:solidFill>
                  <a:latin typeface="Arial Black" pitchFamily="34" charset="0"/>
                </a:rPr>
                <a:t>Product</a:t>
              </a:r>
            </a:p>
          </p:txBody>
        </p:sp>
        <p:sp>
          <p:nvSpPr>
            <p:cNvPr id="100" name="Rectangle 40"/>
            <p:cNvSpPr>
              <a:spLocks noChangeArrowheads="1"/>
            </p:cNvSpPr>
            <p:nvPr/>
          </p:nvSpPr>
          <p:spPr bwMode="auto">
            <a:xfrm>
              <a:off x="2289969" y="4648200"/>
              <a:ext cx="987425" cy="5111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394" tIns="42197" rIns="84394" bIns="42197" anchor="ctr"/>
            <a:lstStyle/>
            <a:p>
              <a:pPr algn="ctr"/>
              <a:r>
                <a:rPr lang="en-US" sz="831">
                  <a:solidFill>
                    <a:srgbClr val="000066"/>
                  </a:solidFill>
                </a:rPr>
                <a:t>CALIBRATION</a:t>
              </a:r>
            </a:p>
            <a:p>
              <a:pPr algn="ctr"/>
              <a:r>
                <a:rPr lang="en-US" sz="831">
                  <a:solidFill>
                    <a:srgbClr val="000066"/>
                  </a:solidFill>
                </a:rPr>
                <a:t>CERTIFICATE</a:t>
              </a:r>
              <a:endParaRPr lang="id-ID" sz="831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1230924" y="4202722"/>
            <a:ext cx="1101969" cy="1443273"/>
            <a:chOff x="2369345" y="4114800"/>
            <a:chExt cx="1195387" cy="1563377"/>
          </a:xfrm>
        </p:grpSpPr>
        <p:sp>
          <p:nvSpPr>
            <p:cNvPr id="102" name="Line 36"/>
            <p:cNvSpPr>
              <a:spLocks noChangeShapeType="1"/>
            </p:cNvSpPr>
            <p:nvPr/>
          </p:nvSpPr>
          <p:spPr bwMode="auto">
            <a:xfrm flipH="1">
              <a:off x="2803308" y="4114800"/>
              <a:ext cx="17486" cy="15238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00"/>
            </a:p>
          </p:txBody>
        </p:sp>
        <p:sp>
          <p:nvSpPr>
            <p:cNvPr id="103" name="Rectangle 46"/>
            <p:cNvSpPr>
              <a:spLocks noChangeArrowheads="1"/>
            </p:cNvSpPr>
            <p:nvPr/>
          </p:nvSpPr>
          <p:spPr bwMode="auto">
            <a:xfrm>
              <a:off x="2726532" y="5254625"/>
              <a:ext cx="838200" cy="42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16" tIns="41025" rIns="83516" bIns="41025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Arial Black" pitchFamily="34" charset="0"/>
                </a:rPr>
                <a:t>Standard</a:t>
              </a:r>
            </a:p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Arial Black" pitchFamily="34" charset="0"/>
                </a:rPr>
                <a:t>Metode</a:t>
              </a:r>
            </a:p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Arial Black" pitchFamily="34" charset="0"/>
                </a:rPr>
                <a:t>Product</a:t>
              </a:r>
            </a:p>
          </p:txBody>
        </p:sp>
        <p:sp>
          <p:nvSpPr>
            <p:cNvPr id="104" name="Rectangle 40"/>
            <p:cNvSpPr>
              <a:spLocks noChangeArrowheads="1"/>
            </p:cNvSpPr>
            <p:nvPr/>
          </p:nvSpPr>
          <p:spPr bwMode="auto">
            <a:xfrm>
              <a:off x="2369345" y="4648200"/>
              <a:ext cx="987425" cy="5111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394" tIns="42197" rIns="84394" bIns="42197" anchor="ctr"/>
            <a:lstStyle/>
            <a:p>
              <a:pPr algn="ctr"/>
              <a:r>
                <a:rPr lang="en-US" sz="831">
                  <a:solidFill>
                    <a:srgbClr val="000066"/>
                  </a:solidFill>
                </a:rPr>
                <a:t>TESTING</a:t>
              </a:r>
            </a:p>
            <a:p>
              <a:pPr algn="ctr"/>
              <a:r>
                <a:rPr lang="en-US" sz="831">
                  <a:solidFill>
                    <a:srgbClr val="000066"/>
                  </a:solidFill>
                </a:rPr>
                <a:t>CERTIFICATE</a:t>
              </a:r>
              <a:endParaRPr lang="id-ID" sz="831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137"/>
          <p:cNvGrpSpPr>
            <a:grpSpLocks/>
          </p:cNvGrpSpPr>
          <p:nvPr/>
        </p:nvGrpSpPr>
        <p:grpSpPr bwMode="auto">
          <a:xfrm>
            <a:off x="3707423" y="4202722"/>
            <a:ext cx="1247042" cy="1443273"/>
            <a:chOff x="2289969" y="4114800"/>
            <a:chExt cx="1350963" cy="1563377"/>
          </a:xfrm>
        </p:grpSpPr>
        <p:sp>
          <p:nvSpPr>
            <p:cNvPr id="106" name="Line 36"/>
            <p:cNvSpPr>
              <a:spLocks noChangeShapeType="1"/>
            </p:cNvSpPr>
            <p:nvPr/>
          </p:nvSpPr>
          <p:spPr bwMode="auto">
            <a:xfrm flipH="1">
              <a:off x="2802731" y="4114800"/>
              <a:ext cx="17463" cy="15238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00"/>
            </a:p>
          </p:txBody>
        </p:sp>
        <p:sp>
          <p:nvSpPr>
            <p:cNvPr id="107" name="Rectangle 46"/>
            <p:cNvSpPr>
              <a:spLocks noChangeArrowheads="1"/>
            </p:cNvSpPr>
            <p:nvPr/>
          </p:nvSpPr>
          <p:spPr bwMode="auto">
            <a:xfrm>
              <a:off x="2802732" y="5254625"/>
              <a:ext cx="838200" cy="42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16" tIns="41025" rIns="83516" bIns="41025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Standard</a:t>
              </a:r>
            </a:p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Metode</a:t>
              </a:r>
            </a:p>
            <a:p>
              <a:pPr>
                <a:spcBef>
                  <a:spcPct val="5000"/>
                </a:spcBef>
              </a:pPr>
              <a:r>
                <a:rPr lang="en-US" sz="646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Product</a:t>
              </a:r>
            </a:p>
          </p:txBody>
        </p:sp>
        <p:sp>
          <p:nvSpPr>
            <p:cNvPr id="108" name="Rectangle 40"/>
            <p:cNvSpPr>
              <a:spLocks noChangeArrowheads="1"/>
            </p:cNvSpPr>
            <p:nvPr/>
          </p:nvSpPr>
          <p:spPr bwMode="auto">
            <a:xfrm>
              <a:off x="2289969" y="4648200"/>
              <a:ext cx="987425" cy="5111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394" tIns="42197" rIns="84394" bIns="42197" anchor="ctr"/>
            <a:lstStyle/>
            <a:p>
              <a:pPr algn="ctr"/>
              <a:r>
                <a:rPr lang="en-US" sz="831">
                  <a:solidFill>
                    <a:srgbClr val="000066"/>
                  </a:solidFill>
                </a:rPr>
                <a:t>MEDICAL</a:t>
              </a:r>
            </a:p>
            <a:p>
              <a:pPr algn="ctr"/>
              <a:r>
                <a:rPr lang="en-US" sz="831">
                  <a:solidFill>
                    <a:srgbClr val="000066"/>
                  </a:solidFill>
                </a:rPr>
                <a:t>CERTIFICATE</a:t>
              </a:r>
              <a:endParaRPr lang="id-ID" sz="831">
                <a:solidFill>
                  <a:srgbClr val="000066"/>
                </a:solidFill>
              </a:endParaRPr>
            </a:p>
          </p:txBody>
        </p:sp>
      </p:grpSp>
      <p:sp>
        <p:nvSpPr>
          <p:cNvPr id="109" name="Line 65"/>
          <p:cNvSpPr>
            <a:spLocks noChangeShapeType="1"/>
          </p:cNvSpPr>
          <p:nvPr/>
        </p:nvSpPr>
        <p:spPr bwMode="auto">
          <a:xfrm flipH="1">
            <a:off x="3478823" y="3247293"/>
            <a:ext cx="5862" cy="9554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/>
          </a:p>
        </p:txBody>
      </p:sp>
      <p:sp>
        <p:nvSpPr>
          <p:cNvPr id="110" name="Line 65"/>
          <p:cNvSpPr>
            <a:spLocks noChangeShapeType="1"/>
          </p:cNvSpPr>
          <p:nvPr/>
        </p:nvSpPr>
        <p:spPr bwMode="auto">
          <a:xfrm flipH="1">
            <a:off x="2142392" y="3288324"/>
            <a:ext cx="5862" cy="9554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/>
          </a:p>
        </p:txBody>
      </p:sp>
      <p:sp>
        <p:nvSpPr>
          <p:cNvPr id="111" name="Rectangle 39"/>
          <p:cNvSpPr>
            <a:spLocks noChangeArrowheads="1"/>
          </p:cNvSpPr>
          <p:nvPr/>
        </p:nvSpPr>
        <p:spPr bwMode="auto">
          <a:xfrm>
            <a:off x="7345973" y="3187212"/>
            <a:ext cx="1266092" cy="4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38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PROFICIENCY TESTING PROVIDER</a:t>
            </a:r>
          </a:p>
          <a:p>
            <a:r>
              <a:rPr lang="en-US" sz="738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ISO/IEC 17043</a:t>
            </a:r>
            <a:endParaRPr lang="id-ID" sz="738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7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AB78F1-D607-4ABF-B7BD-C98014AFCB83}" type="slidenum">
              <a:rPr lang="id-ID" altLang="id-ID"/>
              <a:pPr/>
              <a:t>14</a:t>
            </a:fld>
            <a:endParaRPr lang="id-ID" altLang="id-ID"/>
          </a:p>
        </p:txBody>
      </p:sp>
      <p:graphicFrame>
        <p:nvGraphicFramePr>
          <p:cNvPr id="18435" name="Chart 6"/>
          <p:cNvGraphicFramePr>
            <a:graphicFrameLocks/>
          </p:cNvGraphicFramePr>
          <p:nvPr>
            <p:extLst/>
          </p:nvPr>
        </p:nvGraphicFramePr>
        <p:xfrm>
          <a:off x="942824" y="1340769"/>
          <a:ext cx="8546680" cy="477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r:id="rId3" imgW="8090093" imgH="4608975" progId="Excel.Chart.8">
                  <p:embed/>
                </p:oleObj>
              </mc:Choice>
              <mc:Fallback>
                <p:oleObj r:id="rId3" imgW="8090093" imgH="4608975" progId="Excel.Chart.8">
                  <p:embed/>
                  <p:pic>
                    <p:nvPicPr>
                      <p:cNvPr id="18435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824" y="1340769"/>
                        <a:ext cx="8546680" cy="47706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496616" y="0"/>
            <a:ext cx="8213996" cy="9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id-ID" sz="2799" b="1" dirty="0" err="1" smtClean="0">
                <a:cs typeface="Tahoma" panose="020B0604030504040204" pitchFamily="34" charset="0"/>
              </a:rPr>
              <a:t>Jumlah</a:t>
            </a:r>
            <a:r>
              <a:rPr lang="en-US" altLang="id-ID" sz="2799" b="1" dirty="0" smtClean="0">
                <a:cs typeface="Tahoma" panose="020B0604030504040204" pitchFamily="34" charset="0"/>
              </a:rPr>
              <a:t>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Laboratorium</a:t>
            </a:r>
            <a:r>
              <a:rPr lang="en-US" altLang="id-ID" sz="2799" b="1" dirty="0" smtClean="0">
                <a:cs typeface="Tahoma" panose="020B0604030504040204" pitchFamily="34" charset="0"/>
              </a:rPr>
              <a:t>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dan</a:t>
            </a:r>
            <a:r>
              <a:rPr lang="en-US" altLang="id-ID" sz="2799" b="1" dirty="0" smtClean="0">
                <a:cs typeface="Tahoma" panose="020B0604030504040204" pitchFamily="34" charset="0"/>
              </a:rPr>
              <a:t> Lembaga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Inspeksi</a:t>
            </a:r>
            <a:r>
              <a:rPr lang="en-US" altLang="id-ID" sz="2799" b="1" dirty="0" smtClean="0">
                <a:cs typeface="Tahoma" panose="020B0604030504040204" pitchFamily="34" charset="0"/>
              </a:rPr>
              <a:t> yang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diakreditasi</a:t>
            </a:r>
            <a:r>
              <a:rPr lang="en-US" altLang="id-ID" sz="2799" b="1" dirty="0" smtClean="0">
                <a:cs typeface="Tahoma" panose="020B0604030504040204" pitchFamily="34" charset="0"/>
              </a:rPr>
              <a:t>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oleh</a:t>
            </a:r>
            <a:r>
              <a:rPr lang="en-US" altLang="id-ID" sz="2799" b="1" dirty="0" smtClean="0">
                <a:cs typeface="Tahoma" panose="020B0604030504040204" pitchFamily="34" charset="0"/>
              </a:rPr>
              <a:t> KAN</a:t>
            </a:r>
            <a:endParaRPr lang="id-ID" altLang="id-ID" sz="2799" b="1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1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0A1DE6-E02C-4935-8D62-F4A32A866E79}" type="slidenum">
              <a:rPr lang="id-ID" altLang="id-ID"/>
              <a:pPr/>
              <a:t>15</a:t>
            </a:fld>
            <a:endParaRPr lang="id-ID" altLang="id-ID"/>
          </a:p>
        </p:txBody>
      </p:sp>
      <p:graphicFrame>
        <p:nvGraphicFramePr>
          <p:cNvPr id="19459" name="Chart 4"/>
          <p:cNvGraphicFramePr>
            <a:graphicFrameLocks/>
          </p:cNvGraphicFramePr>
          <p:nvPr/>
        </p:nvGraphicFramePr>
        <p:xfrm>
          <a:off x="788862" y="1460815"/>
          <a:ext cx="8309230" cy="471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r:id="rId3" imgW="8315665" imgH="4712616" progId="Excel.Chart.8">
                  <p:embed/>
                </p:oleObj>
              </mc:Choice>
              <mc:Fallback>
                <p:oleObj r:id="rId3" imgW="8315665" imgH="4712616" progId="Excel.Chart.8">
                  <p:embed/>
                  <p:pic>
                    <p:nvPicPr>
                      <p:cNvPr id="19459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62" y="1460815"/>
                        <a:ext cx="8309230" cy="4710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169800" y="160705"/>
            <a:ext cx="7928292" cy="9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id-ID" sz="2799" b="1" dirty="0" err="1" smtClean="0">
                <a:cs typeface="Tahoma" panose="020B0604030504040204" pitchFamily="34" charset="0"/>
              </a:rPr>
              <a:t>Jumlah</a:t>
            </a:r>
            <a:r>
              <a:rPr lang="en-US" altLang="id-ID" sz="2799" b="1" dirty="0" smtClean="0">
                <a:cs typeface="Tahoma" panose="020B0604030504040204" pitchFamily="34" charset="0"/>
              </a:rPr>
              <a:t> Lembaga Sertifikasi</a:t>
            </a:r>
          </a:p>
          <a:p>
            <a:pPr algn="r"/>
            <a:r>
              <a:rPr lang="en-US" altLang="id-ID" sz="2799" b="1" dirty="0" smtClean="0">
                <a:cs typeface="Tahoma" panose="020B0604030504040204" pitchFamily="34" charset="0"/>
              </a:rPr>
              <a:t>Yang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diakreditasi</a:t>
            </a:r>
            <a:r>
              <a:rPr lang="en-US" altLang="id-ID" sz="2799" b="1" dirty="0" smtClean="0">
                <a:cs typeface="Tahoma" panose="020B0604030504040204" pitchFamily="34" charset="0"/>
              </a:rPr>
              <a:t> </a:t>
            </a:r>
            <a:r>
              <a:rPr lang="en-US" altLang="id-ID" sz="2799" b="1" dirty="0" err="1" smtClean="0">
                <a:cs typeface="Tahoma" panose="020B0604030504040204" pitchFamily="34" charset="0"/>
              </a:rPr>
              <a:t>oleh</a:t>
            </a:r>
            <a:r>
              <a:rPr lang="en-US" altLang="id-ID" sz="2799" b="1" dirty="0" smtClean="0">
                <a:cs typeface="Tahoma" panose="020B0604030504040204" pitchFamily="34" charset="0"/>
              </a:rPr>
              <a:t> KAN</a:t>
            </a:r>
            <a:endParaRPr lang="id-ID" altLang="id-ID" sz="2799" b="1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14325" y="1219200"/>
            <a:ext cx="9328150" cy="4648200"/>
            <a:chOff x="183" y="777"/>
            <a:chExt cx="5424" cy="3264"/>
          </a:xfrm>
        </p:grpSpPr>
        <p:sp>
          <p:nvSpPr>
            <p:cNvPr id="17414" name="Rectangle 60"/>
            <p:cNvSpPr>
              <a:spLocks noChangeArrowheads="1"/>
            </p:cNvSpPr>
            <p:nvPr/>
          </p:nvSpPr>
          <p:spPr bwMode="auto">
            <a:xfrm>
              <a:off x="183" y="777"/>
              <a:ext cx="5424" cy="3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</a:endParaRP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19" y="813"/>
              <a:ext cx="5376" cy="3199"/>
              <a:chOff x="304800" y="990600"/>
              <a:chExt cx="9300030" cy="5078306"/>
            </a:xfrm>
          </p:grpSpPr>
          <p:pic>
            <p:nvPicPr>
              <p:cNvPr id="174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4800" y="990600"/>
                <a:ext cx="9300030" cy="5078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3000" y="48006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28365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52600" y="25317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27603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9200" y="19221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15240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33528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1200" y="31413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5223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0" y="3869638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43200" y="31242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6600" y="29889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37509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8600" y="33699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76800" y="25908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4400" y="29718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96200" y="36747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8200" y="37509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39200" y="42081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96400" y="51054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96400" y="40386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0" y="40557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0" y="48006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5800" y="48768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91200" y="30651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10200" y="33528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38100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05400" y="39795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24600" y="31242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2800" y="38100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86600" y="30480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51816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43434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43200" y="39795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52800" y="44196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6600" y="41910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0" y="4360506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38800" y="3581400"/>
                <a:ext cx="304800" cy="13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828799" y="152400"/>
            <a:ext cx="781367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Seberan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Lokasi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Lembaga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Penilaian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Kesesuaian</a:t>
            </a:r>
            <a:endParaRPr 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Yang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diakreditasi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oleh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KAN</a:t>
            </a:r>
            <a:endParaRPr lang="id-ID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33579" y="116633"/>
            <a:ext cx="8358246" cy="68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15" b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pengakuan</a:t>
            </a:r>
            <a:r>
              <a:rPr lang="en-US" sz="2215" b="1" dirty="0">
                <a:latin typeface="Century Schoolbook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15" b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internasional</a:t>
            </a:r>
            <a:endParaRPr lang="en-US" sz="2215" b="1" dirty="0">
              <a:latin typeface="Century Schoolbook" pitchFamily="18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62" b="1" i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1662" b="1" i="1" dirty="0">
                <a:latin typeface="Century Schoolbook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62" b="1" i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1662" b="1" i="1" dirty="0">
                <a:latin typeface="Century Schoolbook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62" b="1" i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Akreditasi</a:t>
            </a:r>
            <a:r>
              <a:rPr lang="en-US" sz="1662" b="1" i="1" dirty="0">
                <a:latin typeface="Century Schoolbook" pitchFamily="18" charset="0"/>
                <a:ea typeface="Tahoma" pitchFamily="34" charset="0"/>
                <a:cs typeface="Tahoma" pitchFamily="34" charset="0"/>
              </a:rPr>
              <a:t> Nasional yang </a:t>
            </a:r>
            <a:r>
              <a:rPr lang="en-US" sz="1662" b="1" i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dioperasikan</a:t>
            </a:r>
            <a:r>
              <a:rPr lang="en-US" sz="1662" b="1" i="1" dirty="0">
                <a:latin typeface="Century Schoolbook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62" b="1" i="1" dirty="0" err="1">
                <a:latin typeface="Century Schoolbook" pitchFamily="18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1662" b="1" i="1" dirty="0">
                <a:latin typeface="Century Schoolbook" pitchFamily="18" charset="0"/>
                <a:ea typeface="Tahoma" pitchFamily="34" charset="0"/>
                <a:cs typeface="Tahoma" pitchFamily="34" charset="0"/>
              </a:rPr>
              <a:t> KAN</a:t>
            </a:r>
            <a:endParaRPr lang="en-US" sz="1662" i="1" dirty="0">
              <a:latin typeface="Century Schoolbook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9271" y="1628800"/>
            <a:ext cx="5517382" cy="1688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071" tIns="42535" rIns="85071" bIns="42535" anchor="ctr"/>
          <a:lstStyle/>
          <a:p>
            <a:pPr algn="r"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r>
              <a:rPr lang="en-US" altLang="en-US" sz="1662" b="1" i="1" dirty="0">
                <a:latin typeface="Century Schoolbook" pitchFamily="18" charset="0"/>
              </a:rPr>
              <a:t>PAC/</a:t>
            </a:r>
            <a:r>
              <a:rPr lang="en-US" altLang="en-US" sz="1662" b="1" i="1" dirty="0" err="1">
                <a:latin typeface="Century Schoolbook" pitchFamily="18" charset="0"/>
              </a:rPr>
              <a:t>IAF</a:t>
            </a:r>
            <a:r>
              <a:rPr lang="en-US" altLang="en-US" sz="1662" b="1" i="1" dirty="0">
                <a:latin typeface="Century Schoolbook" pitchFamily="18" charset="0"/>
              </a:rPr>
              <a:t> MLA</a:t>
            </a:r>
          </a:p>
          <a:p>
            <a:pPr algn="r"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r>
              <a:rPr lang="en-US" altLang="en-US" sz="1662" i="1" dirty="0">
                <a:latin typeface="Century Schoolbook" pitchFamily="18" charset="0"/>
              </a:rPr>
              <a:t>(Pacific Accreditation Cooperation/ International Accreditation Forum)</a:t>
            </a:r>
          </a:p>
          <a:p>
            <a:pPr algn="r"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r>
              <a:rPr lang="en-US" altLang="en-US" sz="1662" i="1" dirty="0">
                <a:latin typeface="Century Schoolbook" pitchFamily="18" charset="0"/>
              </a:rPr>
              <a:t>KAN </a:t>
            </a:r>
            <a:r>
              <a:rPr lang="en-US" altLang="en-US" sz="1662" i="1" dirty="0" err="1">
                <a:latin typeface="Century Schoolbook" pitchFamily="18" charset="0"/>
              </a:rPr>
              <a:t>adalah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penandatangan</a:t>
            </a:r>
            <a:r>
              <a:rPr lang="en-US" altLang="en-US" sz="1662" i="1" dirty="0">
                <a:latin typeface="Century Schoolbook" pitchFamily="18" charset="0"/>
              </a:rPr>
              <a:t> MLA </a:t>
            </a:r>
            <a:r>
              <a:rPr lang="en-US" altLang="en-US" sz="1662" i="1" dirty="0" err="1">
                <a:latin typeface="Century Schoolbook" pitchFamily="18" charset="0"/>
              </a:rPr>
              <a:t>untuk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akreditasi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lembaga</a:t>
            </a:r>
            <a:r>
              <a:rPr lang="en-US" altLang="en-US" sz="1662" i="1" dirty="0">
                <a:latin typeface="Century Schoolbook" pitchFamily="18" charset="0"/>
              </a:rPr>
              <a:t> sertifikasi </a:t>
            </a:r>
            <a:r>
              <a:rPr lang="en-US" altLang="en-US" sz="1662" i="1" dirty="0" err="1">
                <a:latin typeface="Century Schoolbook" pitchFamily="18" charset="0"/>
              </a:rPr>
              <a:t>sistem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manajemen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mutu</a:t>
            </a:r>
            <a:r>
              <a:rPr lang="en-US" altLang="en-US" sz="1662" i="1" dirty="0">
                <a:latin typeface="Century Schoolbook" pitchFamily="18" charset="0"/>
              </a:rPr>
              <a:t>, </a:t>
            </a:r>
            <a:r>
              <a:rPr lang="en-US" altLang="en-US" sz="1662" i="1" dirty="0" err="1">
                <a:latin typeface="Century Schoolbook" pitchFamily="18" charset="0"/>
              </a:rPr>
              <a:t>sistem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manajemen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lingkungan</a:t>
            </a:r>
            <a:r>
              <a:rPr lang="en-US" altLang="en-US" sz="1662" i="1" dirty="0">
                <a:latin typeface="Century Schoolbook" pitchFamily="18" charset="0"/>
              </a:rPr>
              <a:t>, </a:t>
            </a:r>
            <a:r>
              <a:rPr lang="en-US" altLang="en-US" sz="1662" i="1" dirty="0" err="1">
                <a:latin typeface="Century Schoolbook" pitchFamily="18" charset="0"/>
              </a:rPr>
              <a:t>sistem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manajemen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keamanan</a:t>
            </a:r>
            <a:r>
              <a:rPr lang="en-US" altLang="en-US" sz="1662" i="1" dirty="0">
                <a:latin typeface="Century Schoolbook" pitchFamily="18" charset="0"/>
              </a:rPr>
              <a:t> </a:t>
            </a:r>
            <a:r>
              <a:rPr lang="en-US" altLang="en-US" sz="1662" i="1" dirty="0" err="1">
                <a:latin typeface="Century Schoolbook" pitchFamily="18" charset="0"/>
              </a:rPr>
              <a:t>pangan</a:t>
            </a:r>
            <a:r>
              <a:rPr lang="en-US" altLang="en-US" sz="1662" i="1" dirty="0">
                <a:latin typeface="Century Schoolbook" pitchFamily="18" charset="0"/>
              </a:rPr>
              <a:t>, </a:t>
            </a:r>
            <a:r>
              <a:rPr lang="en-US" altLang="en-US" sz="1662" i="1" dirty="0" err="1">
                <a:latin typeface="Century Schoolbook" pitchFamily="18" charset="0"/>
              </a:rPr>
              <a:t>dan</a:t>
            </a:r>
            <a:r>
              <a:rPr lang="en-US" altLang="en-US" sz="1662" i="1" dirty="0">
                <a:latin typeface="Century Schoolbook" pitchFamily="18" charset="0"/>
              </a:rPr>
              <a:t> sertifikasi </a:t>
            </a:r>
            <a:r>
              <a:rPr lang="en-US" altLang="en-US" sz="1662" i="1" dirty="0" err="1">
                <a:latin typeface="Century Schoolbook" pitchFamily="18" charset="0"/>
              </a:rPr>
              <a:t>prooduk</a:t>
            </a:r>
            <a:r>
              <a:rPr lang="en-US" altLang="en-US" sz="1662" i="1" dirty="0">
                <a:latin typeface="Century Schoolbook" pitchFamily="18" charset="0"/>
              </a:rPr>
              <a:t>, proses </a:t>
            </a:r>
            <a:r>
              <a:rPr lang="en-US" altLang="en-US" sz="1662" i="1" dirty="0" err="1">
                <a:latin typeface="Century Schoolbook" pitchFamily="18" charset="0"/>
              </a:rPr>
              <a:t>dan</a:t>
            </a:r>
            <a:r>
              <a:rPr lang="en-US" altLang="en-US" sz="1662" i="1" dirty="0">
                <a:latin typeface="Century Schoolbook" pitchFamily="18" charset="0"/>
              </a:rPr>
              <a:t> jasa, </a:t>
            </a:r>
            <a:r>
              <a:rPr lang="en-US" altLang="en-US" sz="1662" i="1" dirty="0" err="1">
                <a:latin typeface="Century Schoolbook" pitchFamily="18" charset="0"/>
              </a:rPr>
              <a:t>serta</a:t>
            </a:r>
            <a:r>
              <a:rPr lang="en-US" altLang="en-US" sz="1662" i="1" dirty="0">
                <a:latin typeface="Century Schoolbook" pitchFamily="18" charset="0"/>
              </a:rPr>
              <a:t> sertifikasi person</a:t>
            </a:r>
          </a:p>
          <a:p>
            <a:pPr algn="r"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endParaRPr lang="en-US" altLang="en-US" sz="1477" u="sng" dirty="0">
              <a:latin typeface="Century Schoolbook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258" y="4897335"/>
            <a:ext cx="1109080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02" y="4742005"/>
            <a:ext cx="1176474" cy="917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68947" y="3890600"/>
            <a:ext cx="5737630" cy="20824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/>
            </a:pPr>
            <a:r>
              <a:rPr lang="en-US" sz="1662" b="1" i="1" dirty="0">
                <a:latin typeface="Century Schoolbook" pitchFamily="18" charset="0"/>
              </a:rPr>
              <a:t>APLAC/ILAC MRA</a:t>
            </a:r>
          </a:p>
          <a:p>
            <a:pPr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/>
            </a:pPr>
            <a:r>
              <a:rPr lang="en-US" sz="1662" i="1" dirty="0">
                <a:latin typeface="Century Schoolbook" pitchFamily="18" charset="0"/>
              </a:rPr>
              <a:t>(Asia Pacific Laboratory Accreditation Cooperation/International Laboratory </a:t>
            </a:r>
            <a:r>
              <a:rPr lang="en-US" sz="1662" i="1">
                <a:latin typeface="Century Schoolbook" pitchFamily="18" charset="0"/>
              </a:rPr>
              <a:t>Accreditation Cooperation)</a:t>
            </a:r>
            <a:endParaRPr lang="en-US" sz="1662" i="1" dirty="0">
              <a:latin typeface="Century Schoolbook" pitchFamily="18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/>
            </a:pPr>
            <a:r>
              <a:rPr lang="en-US" sz="1662" i="1" dirty="0">
                <a:latin typeface="Century Schoolbook" pitchFamily="18" charset="0"/>
              </a:rPr>
              <a:t>KAN </a:t>
            </a:r>
            <a:r>
              <a:rPr lang="en-US" sz="1662" i="1" dirty="0" err="1">
                <a:latin typeface="Century Schoolbook" pitchFamily="18" charset="0"/>
              </a:rPr>
              <a:t>adalah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penandatangan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MRA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untuk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akreditasi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laboratorium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uji</a:t>
            </a:r>
            <a:r>
              <a:rPr lang="en-US" sz="1662" i="1" dirty="0">
                <a:latin typeface="Century Schoolbook" pitchFamily="18" charset="0"/>
              </a:rPr>
              <a:t>, </a:t>
            </a:r>
            <a:r>
              <a:rPr lang="en-US" sz="1662" i="1" dirty="0" err="1">
                <a:latin typeface="Century Schoolbook" pitchFamily="18" charset="0"/>
              </a:rPr>
              <a:t>kalibrasi</a:t>
            </a:r>
            <a:r>
              <a:rPr lang="en-US" sz="1662" i="1" dirty="0">
                <a:latin typeface="Century Schoolbook" pitchFamily="18" charset="0"/>
              </a:rPr>
              <a:t>, </a:t>
            </a:r>
            <a:r>
              <a:rPr lang="en-US" sz="1662" i="1" dirty="0" err="1">
                <a:latin typeface="Century Schoolbook" pitchFamily="18" charset="0"/>
              </a:rPr>
              <a:t>medik</a:t>
            </a:r>
            <a:r>
              <a:rPr lang="en-US" sz="1662" i="1" dirty="0">
                <a:latin typeface="Century Schoolbook" pitchFamily="18" charset="0"/>
              </a:rPr>
              <a:t>, </a:t>
            </a:r>
            <a:r>
              <a:rPr lang="en-US" sz="1662" i="1" dirty="0" err="1">
                <a:latin typeface="Century Schoolbook" pitchFamily="18" charset="0"/>
              </a:rPr>
              <a:t>dan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lembaga</a:t>
            </a:r>
            <a:r>
              <a:rPr lang="en-US" sz="1662" i="1" dirty="0">
                <a:latin typeface="Century Schoolbook" pitchFamily="18" charset="0"/>
              </a:rPr>
              <a:t> </a:t>
            </a:r>
            <a:r>
              <a:rPr lang="en-US" sz="1662" i="1" dirty="0" err="1">
                <a:latin typeface="Century Schoolbook" pitchFamily="18" charset="0"/>
              </a:rPr>
              <a:t>inspeksi</a:t>
            </a:r>
            <a:endParaRPr lang="en-US" sz="1662" i="1" dirty="0">
              <a:latin typeface="Century Schoolbook" pitchFamily="18" charset="0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7920424" y="1912316"/>
          <a:ext cx="1349356" cy="83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r:id="rId5" imgW="4123810" imgH="2572109" progId="">
                  <p:embed/>
                </p:oleObj>
              </mc:Choice>
              <mc:Fallback>
                <p:oleObj r:id="rId5" imgW="4123810" imgH="2572109" progId="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424" y="1912316"/>
                        <a:ext cx="1349356" cy="833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00778" y="1912317"/>
          <a:ext cx="1451912" cy="85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r:id="rId7" imgW="2541475" imgH="1499471" progId="">
                  <p:embed/>
                </p:oleObj>
              </mc:Choice>
              <mc:Fallback>
                <p:oleObj r:id="rId7" imgW="2541475" imgH="1499471" progId="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78" y="1912317"/>
                        <a:ext cx="1451912" cy="85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10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70F911-02EC-4FC2-9D21-34656306B487}" type="slidenum">
              <a:rPr lang="id-ID" altLang="en-US"/>
              <a:pPr/>
              <a:t>18</a:t>
            </a:fld>
            <a:endParaRPr lang="id-ID" altLang="en-US"/>
          </a:p>
        </p:txBody>
      </p:sp>
      <p:pic>
        <p:nvPicPr>
          <p:cNvPr id="61443" name="Picture 2" descr="E:\profil bsn\TERAKHIR PRESENT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"/>
            <a:ext cx="9906000" cy="686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448DD2-52A0-4029-8082-9F9399739BA7}" type="slidenum">
              <a:rPr lang="id-ID" altLang="id-ID">
                <a:solidFill>
                  <a:srgbClr val="898989"/>
                </a:solidFill>
              </a:rPr>
              <a:pPr eaLnBrk="1" hangingPunct="1"/>
              <a:t>2</a:t>
            </a:fld>
            <a:endParaRPr lang="id-ID" altLang="id-ID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495" y="645665"/>
            <a:ext cx="9001001" cy="5519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PENILAIAN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KESESUAIAN</a:t>
            </a:r>
            <a:r>
              <a:rPr lang="id-ID" sz="2400" b="1" dirty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adalah kegiatan untuk menilai bahwa 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id-ID" sz="2400" dirty="0">
                <a:solidFill>
                  <a:schemeClr val="tx1"/>
                </a:solidFill>
              </a:rPr>
              <a:t>arang, </a:t>
            </a:r>
            <a:r>
              <a:rPr lang="en-US" sz="2400" dirty="0">
                <a:solidFill>
                  <a:schemeClr val="tx1"/>
                </a:solidFill>
              </a:rPr>
              <a:t>J</a:t>
            </a:r>
            <a:r>
              <a:rPr lang="id-ID" sz="2400" dirty="0">
                <a:solidFill>
                  <a:schemeClr val="tx1"/>
                </a:solidFill>
              </a:rPr>
              <a:t>asa,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id-ID" sz="2400" dirty="0">
                <a:solidFill>
                  <a:schemeClr val="tx1"/>
                </a:solidFill>
              </a:rPr>
              <a:t>istem,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id-ID" sz="2400" dirty="0">
                <a:solidFill>
                  <a:schemeClr val="tx1"/>
                </a:solidFill>
              </a:rPr>
              <a:t>roses, atau 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id-ID" sz="2400" b="1" dirty="0">
                <a:solidFill>
                  <a:schemeClr val="tx1"/>
                </a:solidFill>
              </a:rPr>
              <a:t>ersonal </a:t>
            </a:r>
            <a:r>
              <a:rPr lang="id-ID" sz="2400" dirty="0">
                <a:solidFill>
                  <a:schemeClr val="tx1"/>
                </a:solidFill>
              </a:rPr>
              <a:t>telah memenuhi persyaratan acuan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ditetapkan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[ISO/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IEC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17000; 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UU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20: 2014]</a:t>
            </a:r>
            <a:endParaRPr lang="en-US" sz="2400" i="1" baseline="-25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AKREDITASI</a:t>
            </a:r>
            <a:r>
              <a:rPr lang="id-ID" sz="2400" dirty="0">
                <a:solidFill>
                  <a:schemeClr val="tx1"/>
                </a:solidFill>
              </a:rPr>
              <a:t> adalah rangkaian kegiatan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memberikan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pengakuan</a:t>
            </a:r>
            <a:r>
              <a:rPr lang="en-US" sz="2400" dirty="0">
                <a:solidFill>
                  <a:schemeClr val="tx1"/>
                </a:solidFill>
              </a:rPr>
              <a:t> formal</a:t>
            </a:r>
            <a:r>
              <a:rPr lang="id-ID" sz="2400" dirty="0">
                <a:solidFill>
                  <a:schemeClr val="tx1"/>
                </a:solidFill>
              </a:rPr>
              <a:t> bahwa suatu lembaga, institusi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id-ID" sz="2400" dirty="0">
                <a:solidFill>
                  <a:schemeClr val="tx1"/>
                </a:solidFill>
              </a:rPr>
              <a:t> atau laboratorium memiliki kompetensi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id-ID" sz="2400" dirty="0">
                <a:solidFill>
                  <a:schemeClr val="tx1"/>
                </a:solidFill>
              </a:rPr>
              <a:t> melaksanakan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Penilaian </a:t>
            </a:r>
            <a:r>
              <a:rPr lang="id-ID" sz="2400" dirty="0" smtClean="0">
                <a:solidFill>
                  <a:schemeClr val="tx1"/>
                </a:solidFill>
              </a:rPr>
              <a:t>Kesesuaian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[ISO/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IEC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17000; 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UU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20: 2014]</a:t>
            </a:r>
            <a:endParaRPr lang="en-US" sz="2400" i="1" baseline="-25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SERTIFIKASI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adalah rangkaian kegiatan Penilaian Kesesuaian yang berkaitan dengan pemberian jaminan tertulis bahwa 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id-ID" sz="2400" dirty="0">
                <a:solidFill>
                  <a:schemeClr val="tx1"/>
                </a:solidFill>
              </a:rPr>
              <a:t>arang, </a:t>
            </a:r>
            <a:r>
              <a:rPr lang="en-US" sz="2400" dirty="0">
                <a:solidFill>
                  <a:schemeClr val="tx1"/>
                </a:solidFill>
              </a:rPr>
              <a:t>J</a:t>
            </a:r>
            <a:r>
              <a:rPr lang="id-ID" sz="2400" dirty="0">
                <a:solidFill>
                  <a:schemeClr val="tx1"/>
                </a:solidFill>
              </a:rPr>
              <a:t>asa,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id-ID" sz="2400" dirty="0">
                <a:solidFill>
                  <a:schemeClr val="tx1"/>
                </a:solidFill>
              </a:rPr>
              <a:t>istem,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id-ID" sz="2400" dirty="0">
                <a:solidFill>
                  <a:schemeClr val="tx1"/>
                </a:solidFill>
              </a:rPr>
              <a:t>roses, atau 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id-ID" sz="2400" b="1" dirty="0">
                <a:solidFill>
                  <a:schemeClr val="tx1"/>
                </a:solidFill>
              </a:rPr>
              <a:t>ersonal </a:t>
            </a:r>
            <a:r>
              <a:rPr lang="id-ID" sz="2400" dirty="0">
                <a:solidFill>
                  <a:schemeClr val="tx1"/>
                </a:solidFill>
              </a:rPr>
              <a:t>telah memenuhi Standar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regulasi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>
                <a:solidFill>
                  <a:schemeClr val="tx1"/>
                </a:solidFill>
              </a:rPr>
              <a:t>[ISO/</a:t>
            </a:r>
            <a:r>
              <a:rPr lang="en-US" sz="2400" i="1" baseline="-25000" dirty="0" err="1">
                <a:solidFill>
                  <a:schemeClr val="tx1"/>
                </a:solidFill>
              </a:rPr>
              <a:t>IEC</a:t>
            </a:r>
            <a:r>
              <a:rPr lang="en-US" sz="2400" i="1" baseline="-25000" dirty="0">
                <a:solidFill>
                  <a:schemeClr val="tx1"/>
                </a:solidFill>
              </a:rPr>
              <a:t> 17000; </a:t>
            </a:r>
            <a:r>
              <a:rPr lang="en-US" sz="2400" i="1" baseline="-25000" dirty="0" err="1">
                <a:solidFill>
                  <a:schemeClr val="tx1"/>
                </a:solidFill>
              </a:rPr>
              <a:t>UU</a:t>
            </a:r>
            <a:r>
              <a:rPr lang="en-US" sz="2400" i="1" baseline="-25000" dirty="0">
                <a:solidFill>
                  <a:schemeClr val="tx1"/>
                </a:solidFill>
              </a:rPr>
              <a:t> 20: 2014]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PERSONAL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perseorangan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bertindak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sendiri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berkaitan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pembuktian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kompetensi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baseline="-25000" dirty="0">
                <a:solidFill>
                  <a:schemeClr val="tx1"/>
                </a:solidFill>
              </a:rPr>
              <a:t>[ISO/</a:t>
            </a:r>
            <a:r>
              <a:rPr lang="en-US" sz="2400" i="1" baseline="-25000" dirty="0" err="1">
                <a:solidFill>
                  <a:schemeClr val="tx1"/>
                </a:solidFill>
              </a:rPr>
              <a:t>IEC</a:t>
            </a:r>
            <a:r>
              <a:rPr lang="en-US" sz="2400" i="1" baseline="-25000" dirty="0">
                <a:solidFill>
                  <a:schemeClr val="tx1"/>
                </a:solidFill>
              </a:rPr>
              <a:t> 17000; </a:t>
            </a:r>
            <a:r>
              <a:rPr lang="en-US" sz="2400" i="1" baseline="-25000" dirty="0" err="1">
                <a:solidFill>
                  <a:schemeClr val="tx1"/>
                </a:solidFill>
              </a:rPr>
              <a:t>UU</a:t>
            </a:r>
            <a:r>
              <a:rPr lang="en-US" sz="2400" i="1" baseline="-25000" dirty="0">
                <a:solidFill>
                  <a:schemeClr val="tx1"/>
                </a:solidFill>
              </a:rPr>
              <a:t> 20: 2014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]</a:t>
            </a:r>
            <a:endParaRPr lang="en-US" sz="2400" b="1" i="1" baseline="-25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1881189" y="116632"/>
            <a:ext cx="7529511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id-ID" sz="2800" b="1" dirty="0" smtClean="0">
                <a:latin typeface="Calibri" panose="020F0502020204030204" pitchFamily="34" charset="0"/>
              </a:rPr>
              <a:t>DEFINISI</a:t>
            </a:r>
            <a:endParaRPr lang="id-ID" altLang="id-ID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/>
          <a:p>
            <a:fld id="{5BED577F-8C51-470F-BE9C-D8C844D18716}" type="slidenum">
              <a:rPr lang="zh-TW" altLang="en-US"/>
              <a:pPr/>
              <a:t>3</a:t>
            </a:fld>
            <a:endParaRPr lang="en-US" altLang="zh-TW" sz="1400">
              <a:latin typeface="Times New Roman" pitchFamily="18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6119"/>
            <a:ext cx="8295456" cy="620713"/>
          </a:xfrm>
        </p:spPr>
        <p:txBody>
          <a:bodyPr/>
          <a:lstStyle/>
          <a:p>
            <a:pPr marL="261938" indent="-261938" algn="l">
              <a:buClr>
                <a:srgbClr val="E83700"/>
              </a:buClr>
              <a:buFontTx/>
              <a:buChar char="•"/>
            </a:pP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Konsumen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,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dan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pemerintah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membutuhkan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jaminan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bahwa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barang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, jasa, proses,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sistem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yang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digunakan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,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atau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personel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yang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melakukan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kegiatan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tertentu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memenuhi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persyaratan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yang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telah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ditetapkan</a:t>
            </a:r>
            <a:endParaRPr lang="en-US" altLang="zh-TW" sz="2400" b="0" dirty="0">
              <a:solidFill>
                <a:schemeClr val="tx1"/>
              </a:solidFill>
              <a:effectLst/>
              <a:latin typeface="Bookman Old Style" panose="02050604050505020204" pitchFamily="18" charset="0"/>
              <a:ea typeface="PMingLiU" pitchFamily="18" charset="-12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04991" y="3691533"/>
            <a:ext cx="1950244" cy="1993900"/>
            <a:chOff x="1202" y="2807"/>
            <a:chExt cx="1134" cy="1256"/>
          </a:xfrm>
        </p:grpSpPr>
        <p:sp>
          <p:nvSpPr>
            <p:cNvPr id="124933" name="AutoShape 5"/>
            <p:cNvSpPr>
              <a:spLocks noChangeArrowheads="1"/>
            </p:cNvSpPr>
            <p:nvPr/>
          </p:nvSpPr>
          <p:spPr bwMode="auto">
            <a:xfrm rot="20926078">
              <a:off x="1202" y="2807"/>
              <a:ext cx="1134" cy="1256"/>
            </a:xfrm>
            <a:prstGeom prst="flowChartInputOutpu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kumimoji="1" lang="zh-TW" altLang="en-US" sz="1800" dirty="0">
                  <a:latin typeface="Arial" pitchFamily="34" charset="0"/>
                  <a:ea typeface="PMingLiU" pitchFamily="18" charset="-120"/>
                </a:rPr>
                <a:t>    </a:t>
              </a:r>
              <a:r>
                <a:rPr kumimoji="1" lang="en-US" altLang="zh-TW" sz="1800" b="1" i="1" dirty="0" err="1" smtClean="0">
                  <a:solidFill>
                    <a:schemeClr val="accent2"/>
                  </a:solidFill>
                  <a:latin typeface="Arial" pitchFamily="34" charset="0"/>
                  <a:ea typeface="PMingLiU" pitchFamily="18" charset="-120"/>
                </a:rPr>
                <a:t>sertifikat</a:t>
              </a:r>
              <a:endParaRPr kumimoji="1" lang="en-US" altLang="zh-TW" sz="1800" b="1" i="1" dirty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endParaRPr>
            </a:p>
            <a:p>
              <a:pPr eaLnBrk="1" hangingPunct="1"/>
              <a:r>
                <a:rPr kumimoji="1" lang="en-US" altLang="zh-TW" sz="5000" dirty="0">
                  <a:latin typeface="Arial" pitchFamily="34" charset="0"/>
                  <a:ea typeface="PMingLiU" pitchFamily="18" charset="-120"/>
                  <a:sym typeface="Wingdings 2" pitchFamily="18" charset="2"/>
                </a:rPr>
                <a:t></a:t>
              </a:r>
              <a:endParaRPr kumimoji="1" lang="en-US" altLang="zh-TW" sz="5000" dirty="0">
                <a:latin typeface="Arial" pitchFamily="34" charset="0"/>
                <a:ea typeface="PMingLiU" pitchFamily="18" charset="-120"/>
              </a:endParaRPr>
            </a:p>
            <a:p>
              <a:pPr eaLnBrk="1" hangingPunct="1"/>
              <a:endParaRPr kumimoji="1" lang="en-US" altLang="zh-TW" sz="1800" dirty="0">
                <a:latin typeface="Arial" pitchFamily="34" charset="0"/>
                <a:ea typeface="PMingLiU" pitchFamily="18" charset="-120"/>
              </a:endParaRPr>
            </a:p>
            <a:p>
              <a:pPr eaLnBrk="1" hangingPunct="1"/>
              <a:endParaRPr kumimoji="1" lang="en-US" altLang="zh-TW" sz="1800" dirty="0">
                <a:solidFill>
                  <a:srgbClr val="FFFF99"/>
                </a:solidFill>
                <a:latin typeface="Arial" pitchFamily="34" charset="0"/>
                <a:ea typeface="PMingLiU" pitchFamily="18" charset="-120"/>
              </a:endParaRPr>
            </a:p>
            <a:p>
              <a:pPr eaLnBrk="1" hangingPunct="1"/>
              <a:endParaRPr kumimoji="1" lang="zh-TW" altLang="en-US" sz="1800" dirty="0">
                <a:latin typeface="Arial" pitchFamily="34" charset="0"/>
                <a:ea typeface="PMingLiU" pitchFamily="18" charset="-120"/>
              </a:endParaRPr>
            </a:p>
          </p:txBody>
        </p:sp>
        <p:pic>
          <p:nvPicPr>
            <p:cNvPr id="124934" name="Picture 6" descr="MCj02907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264239">
              <a:off x="1428" y="3532"/>
              <a:ext cx="771" cy="470"/>
            </a:xfrm>
            <a:prstGeom prst="rect">
              <a:avLst/>
            </a:prstGeom>
            <a:noFill/>
          </p:spPr>
        </p:pic>
      </p:grp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8458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Mengapa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perlu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 sertifikasi …</a:t>
            </a:r>
            <a:endParaRPr lang="en-US" altLang="zh-TW" sz="2800" b="1" dirty="0">
              <a:solidFill>
                <a:srgbClr val="E83700"/>
              </a:solidFill>
              <a:latin typeface="Bookman Old Style" panose="02050604050505020204" pitchFamily="18" charset="0"/>
              <a:ea typeface="PMingLiU" pitchFamily="18" charset="-120"/>
              <a:cs typeface="Tahom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67" y="2503794"/>
            <a:ext cx="3482181" cy="38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34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/>
          <a:p>
            <a:fld id="{5BED577F-8C51-470F-BE9C-D8C844D18716}" type="slidenum">
              <a:rPr lang="zh-TW" altLang="en-US"/>
              <a:pPr/>
              <a:t>4</a:t>
            </a:fld>
            <a:endParaRPr lang="en-US" altLang="zh-TW" sz="1400"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8" y="2421409"/>
            <a:ext cx="1950244" cy="1993900"/>
            <a:chOff x="1202" y="2807"/>
            <a:chExt cx="1134" cy="1256"/>
          </a:xfrm>
        </p:grpSpPr>
        <p:sp>
          <p:nvSpPr>
            <p:cNvPr id="124933" name="AutoShape 5"/>
            <p:cNvSpPr>
              <a:spLocks noChangeArrowheads="1"/>
            </p:cNvSpPr>
            <p:nvPr/>
          </p:nvSpPr>
          <p:spPr bwMode="auto">
            <a:xfrm rot="-673922">
              <a:off x="1202" y="2807"/>
              <a:ext cx="1134" cy="1256"/>
            </a:xfrm>
            <a:prstGeom prst="flowChartInputOutpu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kumimoji="1" lang="zh-TW" altLang="en-US" sz="1800" dirty="0">
                  <a:latin typeface="Bookman Old Style" panose="02050604050505020204" pitchFamily="18" charset="0"/>
                  <a:ea typeface="PMingLiU" pitchFamily="18" charset="-120"/>
                </a:rPr>
                <a:t>    </a:t>
              </a:r>
              <a:r>
                <a:rPr kumimoji="1" lang="en-US" altLang="zh-TW" sz="1800" b="1" i="1" dirty="0" err="1" smtClean="0">
                  <a:solidFill>
                    <a:schemeClr val="accent2"/>
                  </a:solidFill>
                  <a:latin typeface="Bookman Old Style" panose="02050604050505020204" pitchFamily="18" charset="0"/>
                  <a:ea typeface="PMingLiU" pitchFamily="18" charset="-120"/>
                </a:rPr>
                <a:t>sertifikat</a:t>
              </a:r>
              <a:endParaRPr kumimoji="1" lang="en-US" altLang="zh-TW" sz="1800" b="1" i="1" dirty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endParaRPr>
            </a:p>
            <a:p>
              <a:pPr eaLnBrk="1" hangingPunct="1"/>
              <a:r>
                <a:rPr kumimoji="1" lang="en-US" altLang="zh-TW" sz="5000" dirty="0">
                  <a:latin typeface="Bookman Old Style" panose="02050604050505020204" pitchFamily="18" charset="0"/>
                  <a:ea typeface="PMingLiU" pitchFamily="18" charset="-120"/>
                  <a:sym typeface="Wingdings 2" pitchFamily="18" charset="2"/>
                </a:rPr>
                <a:t></a:t>
              </a:r>
              <a:endParaRPr kumimoji="1" lang="en-US" altLang="zh-TW" sz="5000" dirty="0">
                <a:latin typeface="Bookman Old Style" panose="02050604050505020204" pitchFamily="18" charset="0"/>
                <a:ea typeface="PMingLiU" pitchFamily="18" charset="-120"/>
              </a:endParaRPr>
            </a:p>
            <a:p>
              <a:pPr eaLnBrk="1" hangingPunct="1"/>
              <a:endParaRPr kumimoji="1" lang="en-US" altLang="zh-TW" sz="1800" dirty="0">
                <a:latin typeface="Bookman Old Style" panose="02050604050505020204" pitchFamily="18" charset="0"/>
                <a:ea typeface="PMingLiU" pitchFamily="18" charset="-120"/>
              </a:endParaRPr>
            </a:p>
            <a:p>
              <a:pPr eaLnBrk="1" hangingPunct="1"/>
              <a:endParaRPr kumimoji="1" lang="en-US" altLang="zh-TW" sz="1800" dirty="0">
                <a:solidFill>
                  <a:srgbClr val="FFFF99"/>
                </a:solidFill>
                <a:latin typeface="Bookman Old Style" panose="02050604050505020204" pitchFamily="18" charset="0"/>
                <a:ea typeface="PMingLiU" pitchFamily="18" charset="-120"/>
              </a:endParaRPr>
            </a:p>
            <a:p>
              <a:pPr eaLnBrk="1" hangingPunct="1"/>
              <a:endParaRPr kumimoji="1" lang="zh-TW" altLang="en-US" sz="1800" dirty="0">
                <a:latin typeface="Bookman Old Style" panose="02050604050505020204" pitchFamily="18" charset="0"/>
                <a:ea typeface="PMingLiU" pitchFamily="18" charset="-120"/>
              </a:endParaRPr>
            </a:p>
          </p:txBody>
        </p:sp>
        <p:pic>
          <p:nvPicPr>
            <p:cNvPr id="124934" name="Picture 6" descr="MCj02907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264239">
              <a:off x="1428" y="3532"/>
              <a:ext cx="771" cy="470"/>
            </a:xfrm>
            <a:prstGeom prst="rect">
              <a:avLst/>
            </a:prstGeom>
            <a:noFill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04431" y="1484784"/>
            <a:ext cx="5539450" cy="2978150"/>
            <a:chOff x="2381" y="2444"/>
            <a:chExt cx="3221" cy="1876"/>
          </a:xfrm>
        </p:grpSpPr>
        <p:pic>
          <p:nvPicPr>
            <p:cNvPr id="124936" name="Picture 8" descr="j0356545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3124"/>
              <a:ext cx="1105" cy="1196"/>
            </a:xfrm>
            <a:prstGeom prst="rect">
              <a:avLst/>
            </a:prstGeom>
            <a:noFill/>
          </p:spPr>
        </p:pic>
        <p:sp>
          <p:nvSpPr>
            <p:cNvPr id="124937" name="AutoShape 9"/>
            <p:cNvSpPr>
              <a:spLocks noChangeArrowheads="1"/>
            </p:cNvSpPr>
            <p:nvPr/>
          </p:nvSpPr>
          <p:spPr bwMode="auto">
            <a:xfrm>
              <a:off x="4241" y="2489"/>
              <a:ext cx="1361" cy="771"/>
            </a:xfrm>
            <a:prstGeom prst="cloudCallout">
              <a:avLst>
                <a:gd name="adj1" fmla="val -51468"/>
                <a:gd name="adj2" fmla="val 27819"/>
              </a:avLst>
            </a:prstGeom>
            <a:solidFill>
              <a:srgbClr val="FFDA9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t" hangingPunct="1"/>
              <a:r>
                <a:rPr kumimoji="1" lang="en-US" altLang="zh-TW" sz="3900" b="1" dirty="0">
                  <a:solidFill>
                    <a:srgbClr val="FF0101"/>
                  </a:solidFill>
                  <a:latin typeface="Bookman Old Style" panose="02050604050505020204" pitchFamily="18" charset="0"/>
                  <a:ea typeface="PMingLiU" pitchFamily="18" charset="-120"/>
                </a:rPr>
                <a:t>?</a:t>
              </a:r>
            </a:p>
            <a:p>
              <a:pPr eaLnBrk="1" hangingPunct="1"/>
              <a:r>
                <a:rPr kumimoji="1" lang="en-US" altLang="zh-TW" sz="1800" b="1" i="1" dirty="0" err="1" smtClean="0">
                  <a:latin typeface="Bookman Old Style" panose="02050604050505020204" pitchFamily="18" charset="0"/>
                  <a:ea typeface="PMingLiU" pitchFamily="18" charset="-120"/>
                </a:rPr>
                <a:t>handal</a:t>
              </a:r>
              <a:endParaRPr kumimoji="1" lang="en-US" altLang="zh-TW" sz="1800" b="1" i="1" dirty="0">
                <a:latin typeface="Bookman Old Style" panose="02050604050505020204" pitchFamily="18" charset="0"/>
                <a:ea typeface="PMingLiU" pitchFamily="18" charset="-120"/>
              </a:endParaRPr>
            </a:p>
          </p:txBody>
        </p:sp>
        <p:sp>
          <p:nvSpPr>
            <p:cNvPr id="124938" name="AutoShape 10"/>
            <p:cNvSpPr>
              <a:spLocks noChangeArrowheads="1"/>
            </p:cNvSpPr>
            <p:nvPr/>
          </p:nvSpPr>
          <p:spPr bwMode="auto">
            <a:xfrm>
              <a:off x="2381" y="2444"/>
              <a:ext cx="1361" cy="771"/>
            </a:xfrm>
            <a:prstGeom prst="cloudCallout">
              <a:avLst>
                <a:gd name="adj1" fmla="val 46620"/>
                <a:gd name="adj2" fmla="val 36898"/>
              </a:avLst>
            </a:prstGeom>
            <a:solidFill>
              <a:srgbClr val="FFDA9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t" hangingPunct="1"/>
              <a:r>
                <a:rPr kumimoji="1" lang="en-US" altLang="zh-TW" sz="3900" b="1" dirty="0">
                  <a:solidFill>
                    <a:srgbClr val="FF0101"/>
                  </a:solidFill>
                  <a:latin typeface="Bookman Old Style" panose="02050604050505020204" pitchFamily="18" charset="0"/>
                  <a:ea typeface="PMingLiU" pitchFamily="18" charset="-120"/>
                </a:rPr>
                <a:t>?</a:t>
              </a:r>
            </a:p>
            <a:p>
              <a:pPr eaLnBrk="1" hangingPunct="1"/>
              <a:r>
                <a:rPr kumimoji="1" lang="en-US" altLang="zh-TW" sz="1800" b="1" i="1" dirty="0" err="1" smtClean="0">
                  <a:latin typeface="Bookman Old Style" panose="02050604050505020204" pitchFamily="18" charset="0"/>
                  <a:ea typeface="PMingLiU" pitchFamily="18" charset="-120"/>
                </a:rPr>
                <a:t>kredibel</a:t>
              </a:r>
              <a:endParaRPr kumimoji="1" lang="en-US" altLang="zh-TW" sz="1800" b="1" i="1" dirty="0">
                <a:latin typeface="Bookman Old Style" panose="02050604050505020204" pitchFamily="18" charset="0"/>
                <a:ea typeface="PMingLiU" pitchFamily="18" charset="-120"/>
              </a:endParaRPr>
            </a:p>
          </p:txBody>
        </p:sp>
      </p:grp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1407220" y="5085184"/>
            <a:ext cx="7290196" cy="62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buClr>
                <a:srgbClr val="E83700"/>
              </a:buClr>
            </a:pPr>
            <a:r>
              <a:rPr lang="en-US" altLang="zh-TW" sz="2400" dirty="0" err="1">
                <a:latin typeface="Bookman Old Style" panose="02050604050505020204" pitchFamily="18" charset="0"/>
                <a:ea typeface="PMingLiU" pitchFamily="18" charset="-120"/>
              </a:rPr>
              <a:t>t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etapi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….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apakah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sertifikat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yang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digunakan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sebagai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bukti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tersebut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kredibel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dan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handal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……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sehingga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kita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layak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untuk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lang="en-US" altLang="zh-TW" sz="2400" dirty="0" err="1" smtClean="0">
                <a:latin typeface="Bookman Old Style" panose="02050604050505020204" pitchFamily="18" charset="0"/>
                <a:ea typeface="PMingLiU" pitchFamily="18" charset="-120"/>
              </a:rPr>
              <a:t>mempercayainya</a:t>
            </a:r>
            <a:r>
              <a:rPr lang="en-US" altLang="zh-TW" sz="2400" dirty="0" smtClean="0">
                <a:latin typeface="Bookman Old Style" panose="02050604050505020204" pitchFamily="18" charset="0"/>
                <a:ea typeface="PMingLiU" pitchFamily="18" charset="-120"/>
              </a:rPr>
              <a:t> ……..</a:t>
            </a:r>
            <a:endParaRPr lang="en-US" altLang="zh-TW" sz="2400" dirty="0">
              <a:latin typeface="Bookman Old Style" panose="02050604050505020204" pitchFamily="18" charset="0"/>
              <a:ea typeface="PMingLiU" pitchFamily="18" charset="-120"/>
            </a:endParaRP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1103312" y="529516"/>
            <a:ext cx="8458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apakah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sertifikat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tersebut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dapat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dipercaya</a:t>
            </a:r>
            <a:r>
              <a:rPr lang="en-US" altLang="zh-TW" sz="2800" dirty="0" smtClean="0">
                <a:solidFill>
                  <a:srgbClr val="E83700"/>
                </a:solidFill>
                <a:latin typeface="Bookman Old Style" panose="02050604050505020204" pitchFamily="18" charset="0"/>
                <a:ea typeface="PMingLiU" pitchFamily="18" charset="-120"/>
                <a:cs typeface="Tahoma" pitchFamily="34" charset="0"/>
              </a:rPr>
              <a:t>..?</a:t>
            </a:r>
            <a:endParaRPr lang="en-US" altLang="zh-TW" sz="2800" b="1" dirty="0">
              <a:solidFill>
                <a:srgbClr val="E83700"/>
              </a:solidFill>
              <a:latin typeface="Bookman Old Style" panose="02050604050505020204" pitchFamily="18" charset="0"/>
              <a:ea typeface="PMingLiU" pitchFamily="18" charset="-12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3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242844" y="5403850"/>
            <a:ext cx="2806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Apakah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barang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, jasa,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sistem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, proses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dan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personal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tersebut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dapat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diterima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…?</a:t>
            </a:r>
            <a:endParaRPr kumimoji="1" lang="en-US" altLang="zh-TW" b="1" dirty="0">
              <a:solidFill>
                <a:srgbClr val="FF3300"/>
              </a:solidFill>
              <a:latin typeface="Bookman Old Style" panose="02050604050505020204" pitchFamily="18" charset="0"/>
              <a:ea typeface="PMingLiU" pitchFamily="18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07294" y="2647950"/>
            <a:ext cx="3926285" cy="1117600"/>
            <a:chOff x="1104" y="1248"/>
            <a:chExt cx="2907" cy="1060"/>
          </a:xfrm>
        </p:grpSpPr>
        <p:pic>
          <p:nvPicPr>
            <p:cNvPr id="1116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1248"/>
              <a:ext cx="1022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6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1728"/>
              <a:ext cx="876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6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1344"/>
              <a:ext cx="8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62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2" y="1632"/>
              <a:ext cx="939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030391" y="1052513"/>
            <a:ext cx="4459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US" altLang="zh-TW" sz="3000" b="1" dirty="0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Badan </a:t>
            </a:r>
            <a:r>
              <a:rPr kumimoji="1" lang="en-US" altLang="zh-TW" sz="3000" b="1" dirty="0" err="1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Akreditasi</a:t>
            </a:r>
            <a:endParaRPr kumimoji="1" lang="en-US" altLang="zh-TW" sz="3000" b="1" dirty="0">
              <a:solidFill>
                <a:srgbClr val="CC0099"/>
              </a:solidFill>
              <a:latin typeface="Bookman Old Style" panose="02050604050505020204" pitchFamily="18" charset="0"/>
              <a:ea typeface="PMingLiU" pitchFamily="18" charset="-120"/>
            </a:endParaRPr>
          </a:p>
          <a:p>
            <a:pPr algn="l" eaLnBrk="1" hangingPunct="1"/>
            <a:r>
              <a:rPr kumimoji="1" lang="en-US" altLang="zh-TW" b="1" dirty="0" err="1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m</a:t>
            </a:r>
            <a:r>
              <a:rPr kumimoji="1" lang="en-US" altLang="zh-TW" sz="1800" b="1" dirty="0" err="1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emberikan</a:t>
            </a:r>
            <a:r>
              <a:rPr kumimoji="1" lang="en-US" altLang="zh-TW" sz="1800" b="1" dirty="0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sz="1800" b="1" dirty="0" err="1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jaminan</a:t>
            </a:r>
            <a:r>
              <a:rPr kumimoji="1" lang="en-US" altLang="zh-TW" sz="1800" b="1" dirty="0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sz="1800" b="1" dirty="0" err="1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kompetensi</a:t>
            </a:r>
            <a:r>
              <a:rPr kumimoji="1" lang="en-US" altLang="zh-TW" sz="1800" b="1" dirty="0" smtClean="0">
                <a:solidFill>
                  <a:srgbClr val="CC0099"/>
                </a:solidFill>
                <a:latin typeface="Bookman Old Style" panose="02050604050505020204" pitchFamily="18" charset="0"/>
                <a:ea typeface="PMingLiU" pitchFamily="18" charset="-120"/>
              </a:rPr>
              <a:t>…</a:t>
            </a:r>
            <a:endParaRPr kumimoji="1" lang="en-US" altLang="zh-TW" sz="1800" b="1" dirty="0">
              <a:solidFill>
                <a:srgbClr val="CC0099"/>
              </a:solidFill>
              <a:latin typeface="Bookman Old Style" panose="02050604050505020204" pitchFamily="18" charset="0"/>
              <a:ea typeface="PMingLiU" pitchFamily="18" charset="-120"/>
            </a:endParaRP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169024" y="2780928"/>
            <a:ext cx="48301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apakah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yang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melaksanakan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pengujian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,</a:t>
            </a:r>
          </a:p>
          <a:p>
            <a:pPr algn="l" eaLnBrk="1" hangingPunct="1"/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inspeksi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,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atau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</a:p>
          <a:p>
            <a:pPr algn="l" eaLnBrk="1" hangingPunct="1"/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sertifikasi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tersebut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kompeten</a:t>
            </a:r>
            <a:r>
              <a:rPr kumimoji="1" lang="en-US" altLang="zh-TW" b="1" dirty="0" smtClean="0">
                <a:solidFill>
                  <a:srgbClr val="FF3300"/>
                </a:solidFill>
                <a:latin typeface="Bookman Old Style" panose="02050604050505020204" pitchFamily="18" charset="0"/>
                <a:ea typeface="PMingLiU" pitchFamily="18" charset="-120"/>
              </a:rPr>
              <a:t>..?</a:t>
            </a:r>
            <a:endParaRPr kumimoji="1" lang="en-US" altLang="zh-TW" b="1" dirty="0">
              <a:solidFill>
                <a:srgbClr val="FF3300"/>
              </a:solidFill>
              <a:latin typeface="Bookman Old Style" panose="02050604050505020204" pitchFamily="18" charset="0"/>
              <a:ea typeface="PMingLiU" pitchFamily="18" charset="-120"/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4251326" y="3717032"/>
            <a:ext cx="4222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TW" b="1" dirty="0" err="1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p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erlu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dilakukan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pengujian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,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inspeksi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,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atau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sertifikasi ….</a:t>
            </a:r>
            <a:endParaRPr kumimoji="1" lang="en-US" altLang="zh-TW" b="1" dirty="0">
              <a:solidFill>
                <a:schemeClr val="accent2"/>
              </a:solidFill>
              <a:latin typeface="Bookman Old Style" panose="02050604050505020204" pitchFamily="18" charset="0"/>
              <a:ea typeface="PMingLiU" pitchFamily="18" charset="-120"/>
            </a:endParaRPr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 flipV="1">
            <a:off x="2966642" y="3944939"/>
            <a:ext cx="512498" cy="4333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 flipV="1">
            <a:off x="2966642" y="2092325"/>
            <a:ext cx="512498" cy="4333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304928" y="1916832"/>
            <a:ext cx="48301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US" altLang="zh-TW" b="1" dirty="0" err="1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p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erlu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dilakukan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penilaian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kompetensi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</a:p>
          <a:p>
            <a:pPr algn="l" eaLnBrk="1" hangingPunct="1"/>
            <a:r>
              <a:rPr kumimoji="1" lang="en-US" altLang="zh-TW" b="1" dirty="0" err="1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l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aboratorium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, Lembaga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inspeksi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, </a:t>
            </a:r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atau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</a:t>
            </a:r>
          </a:p>
          <a:p>
            <a:pPr algn="l" eaLnBrk="1" hangingPunct="1"/>
            <a:r>
              <a:rPr kumimoji="1" lang="en-US" altLang="zh-TW" b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lembaga</a:t>
            </a:r>
            <a:r>
              <a:rPr kumimoji="1" lang="en-US" altLang="zh-TW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PMingLiU" pitchFamily="18" charset="-120"/>
              </a:rPr>
              <a:t> sertifikasi</a:t>
            </a:r>
            <a:endParaRPr kumimoji="1" lang="en-US" altLang="zh-TW" b="1" dirty="0">
              <a:solidFill>
                <a:schemeClr val="accent2"/>
              </a:solidFill>
              <a:latin typeface="Bookman Old Style" panose="02050604050505020204" pitchFamily="18" charset="0"/>
              <a:ea typeface="PMingLiU" pitchFamily="18" charset="-12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86108" y="981076"/>
            <a:ext cx="2490258" cy="986923"/>
            <a:chOff x="1980" y="96"/>
            <a:chExt cx="1630" cy="767"/>
          </a:xfrm>
        </p:grpSpPr>
        <p:pic>
          <p:nvPicPr>
            <p:cNvPr id="111632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6" y="96"/>
              <a:ext cx="1594" cy="767"/>
            </a:xfrm>
            <a:prstGeom prst="rect">
              <a:avLst/>
            </a:prstGeom>
            <a:noFill/>
          </p:spPr>
        </p:pic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592" y="252"/>
              <a:ext cx="264" cy="311"/>
              <a:chOff x="1488" y="708"/>
              <a:chExt cx="264" cy="311"/>
            </a:xfrm>
          </p:grpSpPr>
          <p:sp>
            <p:nvSpPr>
              <p:cNvPr id="111634" name="Rectangle 18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11635" name="Text Box 19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3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latin typeface="Bookman Old Style" panose="02050604050505020204" pitchFamily="18" charset="0"/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latin typeface="Bookman Old Style" panose="02050604050505020204" pitchFamily="18" charset="0"/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52" y="132"/>
              <a:ext cx="264" cy="311"/>
              <a:chOff x="1488" y="708"/>
              <a:chExt cx="264" cy="311"/>
            </a:xfrm>
          </p:grpSpPr>
          <p:sp>
            <p:nvSpPr>
              <p:cNvPr id="111637" name="Rectangle 21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11638" name="Text Box 22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3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latin typeface="Bookman Old Style" panose="02050604050505020204" pitchFamily="18" charset="0"/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latin typeface="Bookman Old Style" panose="02050604050505020204" pitchFamily="18" charset="0"/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256" y="240"/>
              <a:ext cx="234" cy="287"/>
              <a:chOff x="1488" y="708"/>
              <a:chExt cx="264" cy="300"/>
            </a:xfrm>
          </p:grpSpPr>
          <p:sp>
            <p:nvSpPr>
              <p:cNvPr id="111640" name="Rectangle 24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11641" name="Text Box 25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600" b="1">
                    <a:latin typeface="Bookman Old Style" panose="02050604050505020204" pitchFamily="18" charset="0"/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latin typeface="Bookman Old Style" panose="02050604050505020204" pitchFamily="18" charset="0"/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980" y="360"/>
              <a:ext cx="198" cy="287"/>
              <a:chOff x="1488" y="708"/>
              <a:chExt cx="264" cy="343"/>
            </a:xfrm>
          </p:grpSpPr>
          <p:sp>
            <p:nvSpPr>
              <p:cNvPr id="111643" name="Rectangle 27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11644" name="Text Box 28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3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500" b="1">
                    <a:latin typeface="Bookman Old Style" panose="02050604050505020204" pitchFamily="18" charset="0"/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latin typeface="Bookman Old Style" panose="02050604050505020204" pitchFamily="18" charset="0"/>
                    <a:ea typeface="PMingLiU" pitchFamily="18" charset="-120"/>
                  </a:rPr>
                  <a:t> </a:t>
                </a:r>
              </a:p>
            </p:txBody>
          </p:sp>
        </p:grp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66064" y="4457701"/>
            <a:ext cx="5929842" cy="1660525"/>
            <a:chOff x="135" y="3035"/>
            <a:chExt cx="3448" cy="1046"/>
          </a:xfrm>
        </p:grpSpPr>
        <p:sp>
          <p:nvSpPr>
            <p:cNvPr id="111618" name="AutoShape 2"/>
            <p:cNvSpPr>
              <a:spLocks noChangeArrowheads="1"/>
            </p:cNvSpPr>
            <p:nvPr/>
          </p:nvSpPr>
          <p:spPr bwMode="auto">
            <a:xfrm rot="21068535" flipH="1">
              <a:off x="135" y="3035"/>
              <a:ext cx="3448" cy="1046"/>
            </a:xfrm>
            <a:prstGeom prst="cloudCallout">
              <a:avLst>
                <a:gd name="adj1" fmla="val -43894"/>
                <a:gd name="adj2" fmla="val 1274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kumimoji="1" lang="zh-TW" altLang="en-US">
                <a:latin typeface="Bookman Old Style" panose="02050604050505020204" pitchFamily="18" charset="0"/>
                <a:ea typeface="PMingLiU" pitchFamily="18" charset="-120"/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523" y="3140"/>
              <a:ext cx="2472" cy="848"/>
              <a:chOff x="1008" y="2928"/>
              <a:chExt cx="2784" cy="1046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1008" y="3072"/>
                <a:ext cx="2244" cy="902"/>
                <a:chOff x="1200" y="2736"/>
                <a:chExt cx="2820" cy="1286"/>
              </a:xfrm>
            </p:grpSpPr>
            <p:pic>
              <p:nvPicPr>
                <p:cNvPr id="111647" name="Picture 3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728" y="2832"/>
                  <a:ext cx="826" cy="80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648" name="Picture 3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616" y="2736"/>
                  <a:ext cx="528" cy="6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649" name="Picture 3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00" y="3072"/>
                  <a:ext cx="657" cy="8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650" name="Picture 34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208" y="3552"/>
                  <a:ext cx="507" cy="47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651" name="Picture 35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880" y="3456"/>
                  <a:ext cx="587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1652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264" y="2880"/>
                  <a:ext cx="756" cy="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3264" y="2928"/>
                <a:ext cx="528" cy="672"/>
                <a:chOff x="1440" y="1056"/>
                <a:chExt cx="1296" cy="2112"/>
              </a:xfrm>
            </p:grpSpPr>
            <p:sp>
              <p:nvSpPr>
                <p:cNvPr id="111654" name="AutoShape 38"/>
                <p:cNvSpPr>
                  <a:spLocks noChangeArrowheads="1"/>
                </p:cNvSpPr>
                <p:nvPr/>
              </p:nvSpPr>
              <p:spPr bwMode="auto">
                <a:xfrm>
                  <a:off x="2112" y="1968"/>
                  <a:ext cx="576" cy="384"/>
                </a:xfrm>
                <a:prstGeom prst="flowChartMultidocumen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11655" name="AutoShape 39"/>
                <p:cNvSpPr>
                  <a:spLocks noChangeArrowheads="1"/>
                </p:cNvSpPr>
                <p:nvPr/>
              </p:nvSpPr>
              <p:spPr bwMode="auto">
                <a:xfrm>
                  <a:off x="2064" y="1488"/>
                  <a:ext cx="672" cy="288"/>
                </a:xfrm>
                <a:prstGeom prst="flowChartDecision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kumimoji="1" lang="en-US" altLang="zh-TW" sz="1000">
                    <a:latin typeface="Bookman Old Style" panose="02050604050505020204" pitchFamily="18" charset="0"/>
                    <a:ea typeface="PMingLiU" pitchFamily="18" charset="-120"/>
                  </a:endParaRPr>
                </a:p>
              </p:txBody>
            </p:sp>
            <p:sp>
              <p:nvSpPr>
                <p:cNvPr id="111656" name="AutoShape 40"/>
                <p:cNvSpPr>
                  <a:spLocks noChangeArrowheads="1"/>
                </p:cNvSpPr>
                <p:nvPr/>
              </p:nvSpPr>
              <p:spPr bwMode="auto">
                <a:xfrm>
                  <a:off x="2112" y="2448"/>
                  <a:ext cx="576" cy="288"/>
                </a:xfrm>
                <a:prstGeom prst="flowChartOnlineStorag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11657" name="AutoShape 41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576" cy="240"/>
                </a:xfrm>
                <a:prstGeom prst="flowChartTerminator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r>
                    <a:rPr kumimoji="1" lang="en-US" altLang="zh-TW" sz="1000">
                      <a:latin typeface="Bookman Old Style" panose="02050604050505020204" pitchFamily="18" charset="0"/>
                      <a:ea typeface="PMingLiU" pitchFamily="18" charset="-120"/>
                    </a:rPr>
                    <a:t>Start</a:t>
                  </a:r>
                </a:p>
              </p:txBody>
            </p:sp>
            <p:sp>
              <p:nvSpPr>
                <p:cNvPr id="111658" name="AutoShape 42"/>
                <p:cNvSpPr>
                  <a:spLocks noChangeArrowheads="1"/>
                </p:cNvSpPr>
                <p:nvPr/>
              </p:nvSpPr>
              <p:spPr bwMode="auto">
                <a:xfrm>
                  <a:off x="2112" y="2880"/>
                  <a:ext cx="576" cy="288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Bookman Old Style" panose="02050604050505020204" pitchFamily="18" charset="0"/>
                    <a:ea typeface="PMingLiU" pitchFamily="18" charset="-120"/>
                  </a:endParaRPr>
                </a:p>
              </p:txBody>
            </p:sp>
            <p:sp>
              <p:nvSpPr>
                <p:cNvPr id="111659" name="AutoShape 43"/>
                <p:cNvSpPr>
                  <a:spLocks noChangeArrowheads="1"/>
                </p:cNvSpPr>
                <p:nvPr/>
              </p:nvSpPr>
              <p:spPr bwMode="auto">
                <a:xfrm>
                  <a:off x="1440" y="1488"/>
                  <a:ext cx="432" cy="288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111660" name="AutoShape 44"/>
                <p:cNvCxnSpPr>
                  <a:cxnSpLocks noChangeShapeType="1"/>
                  <a:stCxn id="111655" idx="1"/>
                  <a:endCxn id="111659" idx="3"/>
                </p:cNvCxnSpPr>
                <p:nvPr/>
              </p:nvCxnSpPr>
              <p:spPr bwMode="auto">
                <a:xfrm flipH="1">
                  <a:off x="1872" y="1632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111661" name="AutoShape 45"/>
                <p:cNvCxnSpPr>
                  <a:cxnSpLocks noChangeShapeType="1"/>
                  <a:stCxn id="111655" idx="2"/>
                  <a:endCxn id="111654" idx="0"/>
                </p:cNvCxnSpPr>
                <p:nvPr/>
              </p:nvCxnSpPr>
              <p:spPr bwMode="auto">
                <a:xfrm>
                  <a:off x="2400" y="1776"/>
                  <a:ext cx="0" cy="19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111662" name="AutoShape 46"/>
                <p:cNvCxnSpPr>
                  <a:cxnSpLocks noChangeShapeType="1"/>
                  <a:stCxn id="111657" idx="2"/>
                  <a:endCxn id="111655" idx="0"/>
                </p:cNvCxnSpPr>
                <p:nvPr/>
              </p:nvCxnSpPr>
              <p:spPr bwMode="auto">
                <a:xfrm>
                  <a:off x="2400" y="1296"/>
                  <a:ext cx="0" cy="19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111663" name="AutoShape 47"/>
                <p:cNvCxnSpPr>
                  <a:cxnSpLocks noChangeShapeType="1"/>
                  <a:stCxn id="111654" idx="2"/>
                  <a:endCxn id="111656" idx="0"/>
                </p:cNvCxnSpPr>
                <p:nvPr/>
              </p:nvCxnSpPr>
              <p:spPr bwMode="auto">
                <a:xfrm>
                  <a:off x="2400" y="2322"/>
                  <a:ext cx="0" cy="1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</p:spPr>
            </p:cxnSp>
            <p:cxnSp>
              <p:nvCxnSpPr>
                <p:cNvPr id="111664" name="AutoShape 48"/>
                <p:cNvCxnSpPr>
                  <a:cxnSpLocks noChangeShapeType="1"/>
                  <a:stCxn id="111659" idx="0"/>
                </p:cNvCxnSpPr>
                <p:nvPr/>
              </p:nvCxnSpPr>
              <p:spPr bwMode="auto">
                <a:xfrm rot="16200000">
                  <a:off x="1980" y="1068"/>
                  <a:ext cx="96" cy="744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sm" len="sm"/>
                </a:ln>
                <a:effectLst/>
              </p:spPr>
            </p:cxnSp>
            <p:cxnSp>
              <p:nvCxnSpPr>
                <p:cNvPr id="111665" name="AutoShape 49"/>
                <p:cNvCxnSpPr>
                  <a:cxnSpLocks noChangeShapeType="1"/>
                  <a:stCxn id="111656" idx="2"/>
                  <a:endCxn id="111658" idx="0"/>
                </p:cNvCxnSpPr>
                <p:nvPr/>
              </p:nvCxnSpPr>
              <p:spPr bwMode="auto">
                <a:xfrm>
                  <a:off x="2400" y="2736"/>
                  <a:ext cx="0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</p:spPr>
            </p:cxnSp>
          </p:grpSp>
        </p:grpSp>
      </p:grp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803564" y="166254"/>
            <a:ext cx="8458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err="1" smtClean="0">
                <a:solidFill>
                  <a:srgbClr val="E83700"/>
                </a:solidFill>
                <a:latin typeface="Tahoma" pitchFamily="34" charset="0"/>
                <a:ea typeface="PMingLiU" pitchFamily="18" charset="-120"/>
                <a:cs typeface="Tahoma" pitchFamily="34" charset="0"/>
              </a:rPr>
              <a:t>Apa</a:t>
            </a:r>
            <a:r>
              <a:rPr lang="en-US" altLang="zh-TW" sz="2800" dirty="0" smtClean="0">
                <a:solidFill>
                  <a:srgbClr val="E83700"/>
                </a:solidFill>
                <a:latin typeface="Tahoma" pitchFamily="34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Tahoma" pitchFamily="34" charset="0"/>
                <a:ea typeface="PMingLiU" pitchFamily="18" charset="-120"/>
                <a:cs typeface="Tahoma" pitchFamily="34" charset="0"/>
              </a:rPr>
              <a:t>peran</a:t>
            </a:r>
            <a:r>
              <a:rPr lang="en-US" altLang="zh-TW" sz="2800" dirty="0" smtClean="0">
                <a:solidFill>
                  <a:srgbClr val="E83700"/>
                </a:solidFill>
                <a:latin typeface="Tahoma" pitchFamily="34" charset="0"/>
                <a:ea typeface="PMingLiU" pitchFamily="18" charset="-120"/>
                <a:cs typeface="Tahoma" pitchFamily="34" charset="0"/>
              </a:rPr>
              <a:t> </a:t>
            </a:r>
            <a:r>
              <a:rPr lang="en-US" altLang="zh-TW" sz="2800" dirty="0" err="1" smtClean="0">
                <a:solidFill>
                  <a:srgbClr val="E83700"/>
                </a:solidFill>
                <a:latin typeface="Tahoma" pitchFamily="34" charset="0"/>
                <a:ea typeface="PMingLiU" pitchFamily="18" charset="-120"/>
                <a:cs typeface="Tahoma" pitchFamily="34" charset="0"/>
              </a:rPr>
              <a:t>AKREDITASI</a:t>
            </a:r>
            <a:r>
              <a:rPr lang="en-US" altLang="zh-TW" sz="2800" dirty="0" smtClean="0">
                <a:solidFill>
                  <a:srgbClr val="E83700"/>
                </a:solidFill>
                <a:latin typeface="Tahoma" pitchFamily="34" charset="0"/>
                <a:ea typeface="PMingLiU" pitchFamily="18" charset="-120"/>
                <a:cs typeface="Tahoma" pitchFamily="34" charset="0"/>
              </a:rPr>
              <a:t> ..?</a:t>
            </a:r>
            <a:endParaRPr lang="en-US" altLang="zh-TW" sz="2800" b="1" dirty="0">
              <a:solidFill>
                <a:srgbClr val="E83700"/>
              </a:solidFill>
              <a:latin typeface="Tahoma" pitchFamily="34" charset="0"/>
              <a:ea typeface="PMingLiU" pitchFamily="18" charset="-12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7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utoUpdateAnimBg="0"/>
      <p:bldP spid="111624" grpId="0"/>
      <p:bldP spid="111625" grpId="0"/>
      <p:bldP spid="111626" grpId="0"/>
      <p:bldP spid="111628" grpId="0" animBg="1"/>
      <p:bldP spid="111629" grpId="0" animBg="1"/>
      <p:bldP spid="111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36" y="44624"/>
            <a:ext cx="8915400" cy="720080"/>
          </a:xfrm>
        </p:spPr>
        <p:txBody>
          <a:bodyPr>
            <a:noAutofit/>
          </a:bodyPr>
          <a:lstStyle/>
          <a:p>
            <a:pPr algn="r"/>
            <a:r>
              <a:rPr lang="en-US" sz="2800" dirty="0" err="1">
                <a:latin typeface="Bookman Old Style" panose="02050604050505020204" pitchFamily="18" charset="0"/>
              </a:rPr>
              <a:t>t</a:t>
            </a:r>
            <a:r>
              <a:rPr lang="en-US" sz="2800" dirty="0" err="1" smtClean="0">
                <a:latin typeface="Bookman Old Style" panose="02050604050505020204" pitchFamily="18" charset="0"/>
              </a:rPr>
              <a:t>antangan</a:t>
            </a:r>
            <a:r>
              <a:rPr lang="en-US" sz="2800" dirty="0" smtClean="0">
                <a:latin typeface="Bookman Old Style" panose="02050604050505020204" pitchFamily="18" charset="0"/>
              </a:rPr>
              <a:t> di era </a:t>
            </a:r>
            <a:r>
              <a:rPr lang="en-US" sz="2800" dirty="0" err="1" smtClean="0">
                <a:latin typeface="Bookman Old Style" panose="02050604050505020204" pitchFamily="18" charset="0"/>
              </a:rPr>
              <a:t>pasar</a:t>
            </a:r>
            <a:r>
              <a:rPr lang="en-US" sz="2800" dirty="0" smtClean="0">
                <a:latin typeface="Bookman Old Style" panose="02050604050505020204" pitchFamily="18" charset="0"/>
              </a:rPr>
              <a:t> global …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5954348" y="4431048"/>
          <a:ext cx="3517370" cy="20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Image" r:id="rId3" imgW="7339683" imgH="4901587" progId="">
                  <p:embed/>
                </p:oleObj>
              </mc:Choice>
              <mc:Fallback>
                <p:oleObj name="Image" r:id="rId3" imgW="7339683" imgH="4901587" progId="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348" y="4431048"/>
                        <a:ext cx="3517370" cy="20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708719" y="1723752"/>
          <a:ext cx="3258741" cy="236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Image" r:id="rId5" imgW="6755556" imgH="5701587" progId="">
                  <p:embed/>
                </p:oleObj>
              </mc:Choice>
              <mc:Fallback>
                <p:oleObj name="Image" r:id="rId5" imgW="6755556" imgH="5701587" progId="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19" y="1723752"/>
                        <a:ext cx="3258741" cy="2369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4" descr="MCj023758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2621" y="3172359"/>
            <a:ext cx="1921470" cy="1626736"/>
          </a:xfrm>
          <a:prstGeom prst="rect">
            <a:avLst/>
          </a:prstGeom>
          <a:noFill/>
        </p:spPr>
      </p:pic>
      <p:pic>
        <p:nvPicPr>
          <p:cNvPr id="32" name="Picture 6" descr="MCj031243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0087" y="2019759"/>
            <a:ext cx="1127324" cy="557963"/>
          </a:xfrm>
          <a:prstGeom prst="rect">
            <a:avLst/>
          </a:prstGeom>
          <a:noFill/>
        </p:spPr>
      </p:pic>
      <p:pic>
        <p:nvPicPr>
          <p:cNvPr id="33" name="Picture 7" descr="MCj0395102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9093" y="2080009"/>
            <a:ext cx="602457" cy="856591"/>
          </a:xfrm>
          <a:prstGeom prst="rect">
            <a:avLst/>
          </a:prstGeom>
          <a:noFill/>
        </p:spPr>
      </p:pic>
      <p:pic>
        <p:nvPicPr>
          <p:cNvPr id="34" name="Picture 8" descr="MCj0395118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7255" y="2436267"/>
            <a:ext cx="492919" cy="628690"/>
          </a:xfrm>
          <a:prstGeom prst="rect">
            <a:avLst/>
          </a:prstGeom>
          <a:noFill/>
        </p:spPr>
      </p:pic>
      <p:pic>
        <p:nvPicPr>
          <p:cNvPr id="35" name="Picture 9" descr="MCj0395556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09111" y="3207722"/>
            <a:ext cx="705908" cy="760977"/>
          </a:xfrm>
          <a:prstGeom prst="rect">
            <a:avLst/>
          </a:prstGeom>
          <a:noFill/>
        </p:spPr>
      </p:pic>
      <p:pic>
        <p:nvPicPr>
          <p:cNvPr id="36" name="Picture 10" descr="MCj039509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6560" y="1307243"/>
            <a:ext cx="829138" cy="607734"/>
          </a:xfrm>
          <a:prstGeom prst="rect">
            <a:avLst/>
          </a:prstGeom>
          <a:noFill/>
        </p:spPr>
      </p:pic>
      <p:pic>
        <p:nvPicPr>
          <p:cNvPr id="37" name="Picture 11" descr="MCj0395568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6429" y="1960819"/>
            <a:ext cx="480748" cy="826466"/>
          </a:xfrm>
          <a:prstGeom prst="rect">
            <a:avLst/>
          </a:prstGeom>
          <a:noFill/>
        </p:spPr>
      </p:pic>
      <p:pic>
        <p:nvPicPr>
          <p:cNvPr id="38" name="Picture 12" descr="MCj0393638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4027" y="2019759"/>
            <a:ext cx="594850" cy="864449"/>
          </a:xfrm>
          <a:prstGeom prst="rect">
            <a:avLst/>
          </a:prstGeom>
          <a:noFill/>
        </p:spPr>
      </p:pic>
      <p:pic>
        <p:nvPicPr>
          <p:cNvPr id="39" name="Picture 13" descr="MCj0394602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09111" y="890736"/>
            <a:ext cx="575072" cy="986258"/>
          </a:xfrm>
          <a:prstGeom prst="rect">
            <a:avLst/>
          </a:prstGeom>
          <a:noFill/>
        </p:spPr>
      </p:pic>
      <p:pic>
        <p:nvPicPr>
          <p:cNvPr id="40" name="Picture 14" descr="MCj02808830000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9956" y="1663501"/>
            <a:ext cx="705908" cy="885406"/>
          </a:xfrm>
          <a:prstGeom prst="rect">
            <a:avLst/>
          </a:prstGeom>
          <a:noFill/>
        </p:spPr>
      </p:pic>
      <p:pic>
        <p:nvPicPr>
          <p:cNvPr id="41" name="Picture 15" descr="MCj02321390000[1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33745" y="4812192"/>
            <a:ext cx="924983" cy="603804"/>
          </a:xfrm>
          <a:prstGeom prst="rect">
            <a:avLst/>
          </a:prstGeom>
          <a:noFill/>
        </p:spPr>
      </p:pic>
      <p:pic>
        <p:nvPicPr>
          <p:cNvPr id="42" name="Picture 16" descr="MCj03118440000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74309" y="2019759"/>
            <a:ext cx="921941" cy="635239"/>
          </a:xfrm>
          <a:prstGeom prst="rect">
            <a:avLst/>
          </a:prstGeom>
          <a:noFill/>
        </p:spPr>
      </p:pic>
      <p:pic>
        <p:nvPicPr>
          <p:cNvPr id="43" name="Picture 18" descr="MCj02902980000[1]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85137" y="3980487"/>
            <a:ext cx="1793676" cy="1199751"/>
          </a:xfrm>
          <a:prstGeom prst="rect">
            <a:avLst/>
          </a:prstGeom>
          <a:noFill/>
        </p:spPr>
      </p:pic>
      <p:pic>
        <p:nvPicPr>
          <p:cNvPr id="44" name="Picture 20" descr="MCj02872990000[1]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55699" y="4455935"/>
            <a:ext cx="447278" cy="712516"/>
          </a:xfrm>
          <a:prstGeom prst="rect">
            <a:avLst/>
          </a:prstGeom>
          <a:noFill/>
        </p:spPr>
      </p:pic>
      <p:pic>
        <p:nvPicPr>
          <p:cNvPr id="45" name="Picture 21" descr="MCj029089400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23580" y="5584958"/>
            <a:ext cx="1036042" cy="649647"/>
          </a:xfrm>
          <a:prstGeom prst="rect">
            <a:avLst/>
          </a:prstGeom>
          <a:noFill/>
        </p:spPr>
      </p:pic>
      <p:pic>
        <p:nvPicPr>
          <p:cNvPr id="46" name="Picture 22" descr="MCj03496250000[1]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80633" y="4514874"/>
            <a:ext cx="931068" cy="732163"/>
          </a:xfrm>
          <a:prstGeom prst="rect">
            <a:avLst/>
          </a:prstGeom>
          <a:noFill/>
        </p:spPr>
      </p:pic>
      <p:pic>
        <p:nvPicPr>
          <p:cNvPr id="47" name="Picture 23" descr="j0198660[1]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49095" y="5584958"/>
            <a:ext cx="1080161" cy="759668"/>
          </a:xfrm>
          <a:prstGeom prst="rect">
            <a:avLst/>
          </a:prstGeom>
          <a:noFill/>
        </p:spPr>
      </p:pic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632520" y="3446101"/>
            <a:ext cx="2098430" cy="594636"/>
          </a:xfrm>
          <a:prstGeom prst="wedgeEllipseCallout">
            <a:avLst>
              <a:gd name="adj1" fmla="val 9671"/>
              <a:gd name="adj2" fmla="val 91190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/>
          <a:lstStyle/>
          <a:p>
            <a:pPr eaLnBrk="1" hangingPunct="1"/>
            <a:r>
              <a:rPr kumimoji="1" lang="id-ID" altLang="zh-TW" sz="1400" b="1" dirty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peningkatan biaya produksi</a:t>
            </a:r>
            <a:r>
              <a:rPr kumimoji="1" lang="en-US" altLang="zh-TW" sz="1400" b="1" dirty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!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4744872" y="5109511"/>
            <a:ext cx="2277467" cy="1129023"/>
          </a:xfrm>
          <a:prstGeom prst="wedgeEllipseCallout">
            <a:avLst>
              <a:gd name="adj1" fmla="val -61157"/>
              <a:gd name="adj2" fmla="val -24014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hambatan perdagangan yang tidak diinginkan</a:t>
            </a:r>
            <a:r>
              <a:rPr kumimoji="1" lang="en-US" altLang="zh-TW" sz="1400" b="1" dirty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!</a:t>
            </a:r>
          </a:p>
        </p:txBody>
      </p:sp>
      <p:sp>
        <p:nvSpPr>
          <p:cNvPr id="50" name="AutoShape 26"/>
          <p:cNvSpPr>
            <a:spLocks noChangeArrowheads="1"/>
          </p:cNvSpPr>
          <p:nvPr/>
        </p:nvSpPr>
        <p:spPr bwMode="auto">
          <a:xfrm>
            <a:off x="6470087" y="1133851"/>
            <a:ext cx="1795198" cy="730046"/>
          </a:xfrm>
          <a:prstGeom prst="wedgeEllipseCallout">
            <a:avLst>
              <a:gd name="adj1" fmla="val 35255"/>
              <a:gd name="adj2" fmla="val 65116"/>
            </a:avLst>
          </a:prstGeom>
          <a:solidFill>
            <a:srgbClr val="FFDA9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produk tidak aman</a:t>
            </a:r>
            <a:r>
              <a:rPr kumimoji="1" lang="en-US" altLang="zh-TW" sz="1400" b="1" dirty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!</a:t>
            </a:r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6780444" y="4029451"/>
            <a:ext cx="2691275" cy="687130"/>
          </a:xfrm>
          <a:prstGeom prst="wedgeEllipseCallout">
            <a:avLst>
              <a:gd name="adj1" fmla="val 17894"/>
              <a:gd name="adj2" fmla="val 71597"/>
            </a:avLst>
          </a:prstGeom>
          <a:solidFill>
            <a:srgbClr val="FFDA9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kumimoji="1" lang="id-ID" altLang="zh-TW" sz="1400" b="1" dirty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menghalangi akses produk baru !!!</a:t>
            </a:r>
            <a:r>
              <a:rPr kumimoji="1" lang="en-US" altLang="zh-TW" sz="1400" b="1" dirty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!</a:t>
            </a:r>
          </a:p>
        </p:txBody>
      </p:sp>
      <p:sp>
        <p:nvSpPr>
          <p:cNvPr id="52" name="AutoShape 28"/>
          <p:cNvSpPr>
            <a:spLocks noChangeArrowheads="1"/>
          </p:cNvSpPr>
          <p:nvPr/>
        </p:nvSpPr>
        <p:spPr bwMode="auto">
          <a:xfrm>
            <a:off x="5435567" y="2792525"/>
            <a:ext cx="2966641" cy="890645"/>
          </a:xfrm>
          <a:prstGeom prst="wedgeEllipseCallout">
            <a:avLst>
              <a:gd name="adj1" fmla="val -50870"/>
              <a:gd name="adj2" fmla="val 45000"/>
            </a:avLst>
          </a:prstGeom>
          <a:solidFill>
            <a:srgbClr val="C6FDA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>
                <a:solidFill>
                  <a:schemeClr val="accent2"/>
                </a:solidFill>
                <a:latin typeface="Century Gothic" pitchFamily="34" charset="0"/>
                <a:ea typeface="PMingLiU" pitchFamily="18" charset="-120"/>
              </a:rPr>
              <a:t>tunjukkan bukti pemenuhan terhadap persyaratan !!!!</a:t>
            </a:r>
            <a:endParaRPr kumimoji="1" lang="en-US" altLang="zh-TW" sz="1400" b="1" dirty="0">
              <a:solidFill>
                <a:schemeClr val="accent2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53" name="AutoShape 29"/>
          <p:cNvSpPr>
            <a:spLocks noChangeArrowheads="1"/>
          </p:cNvSpPr>
          <p:nvPr/>
        </p:nvSpPr>
        <p:spPr bwMode="auto">
          <a:xfrm>
            <a:off x="1157520" y="950985"/>
            <a:ext cx="2070562" cy="831705"/>
          </a:xfrm>
          <a:prstGeom prst="wedgeEllipseCallout">
            <a:avLst>
              <a:gd name="adj1" fmla="val 31852"/>
              <a:gd name="adj2" fmla="val 83856"/>
            </a:avLst>
          </a:prstGeom>
          <a:solidFill>
            <a:srgbClr val="FFDA9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peningkatan harga!</a:t>
            </a:r>
            <a:r>
              <a:rPr kumimoji="1" lang="en-US" altLang="zh-TW" sz="1400" b="1" dirty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!! </a:t>
            </a:r>
          </a:p>
          <a:p>
            <a:pPr algn="ctr" eaLnBrk="1" hangingPunct="1"/>
            <a:endParaRPr kumimoji="1" lang="en-US" altLang="zh-TW" sz="1400" b="1" dirty="0">
              <a:solidFill>
                <a:srgbClr val="FF0101"/>
              </a:solidFill>
              <a:latin typeface="Century Gothic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96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4886" y="5110958"/>
            <a:ext cx="1950244" cy="886022"/>
            <a:chOff x="249" y="2931"/>
            <a:chExt cx="1448" cy="663"/>
          </a:xfrm>
        </p:grpSpPr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" y="2931"/>
              <a:ext cx="1416" cy="622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93" y="3057"/>
              <a:ext cx="234" cy="507"/>
              <a:chOff x="1488" y="708"/>
              <a:chExt cx="264" cy="625"/>
            </a:xfrm>
          </p:grpSpPr>
          <p:sp>
            <p:nvSpPr>
              <p:cNvPr id="185349" name="Rectangle 5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0" name="Text Box 6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12" y="2960"/>
              <a:ext cx="235" cy="507"/>
              <a:chOff x="1488" y="708"/>
              <a:chExt cx="264" cy="625"/>
            </a:xfrm>
          </p:grpSpPr>
          <p:sp>
            <p:nvSpPr>
              <p:cNvPr id="185352" name="Rectangle 8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3" name="Text Box 9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76" y="3068"/>
              <a:ext cx="208" cy="461"/>
              <a:chOff x="1488" y="708"/>
              <a:chExt cx="264" cy="595"/>
            </a:xfrm>
          </p:grpSpPr>
          <p:sp>
            <p:nvSpPr>
              <p:cNvPr id="185355" name="Rectangle 11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6" name="Text Box 12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5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6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9" y="3145"/>
              <a:ext cx="176" cy="449"/>
              <a:chOff x="1488" y="708"/>
              <a:chExt cx="264" cy="662"/>
            </a:xfrm>
          </p:grpSpPr>
          <p:sp>
            <p:nvSpPr>
              <p:cNvPr id="185358" name="Rectangle 14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9" name="Text Box 15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5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</p:grpSp>
      <p:sp>
        <p:nvSpPr>
          <p:cNvPr id="185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1386244" y="234727"/>
            <a:ext cx="8103260" cy="962025"/>
          </a:xfrm>
          <a:noFill/>
        </p:spPr>
        <p:txBody>
          <a:bodyPr/>
          <a:lstStyle/>
          <a:p>
            <a:pPr algn="r"/>
            <a:r>
              <a:rPr lang="en-US" altLang="zh-TW" sz="2800" dirty="0" err="1">
                <a:ea typeface="PMingLiU" pitchFamily="18" charset="-120"/>
              </a:rPr>
              <a:t>a</a:t>
            </a:r>
            <a:r>
              <a:rPr lang="en-US" altLang="zh-TW" sz="2800" dirty="0" err="1" smtClean="0">
                <a:ea typeface="PMingLiU" pitchFamily="18" charset="-120"/>
              </a:rPr>
              <a:t>pakah</a:t>
            </a:r>
            <a:r>
              <a:rPr lang="en-US" altLang="zh-TW" sz="2800" dirty="0" smtClean="0">
                <a:ea typeface="PMingLiU" pitchFamily="18" charset="-120"/>
              </a:rPr>
              <a:t> </a:t>
            </a:r>
            <a:r>
              <a:rPr lang="en-US" altLang="zh-TW" sz="2800" dirty="0" err="1" smtClean="0">
                <a:ea typeface="PMingLiU" pitchFamily="18" charset="-120"/>
              </a:rPr>
              <a:t>kompetensi</a:t>
            </a:r>
            <a:r>
              <a:rPr lang="en-US" altLang="zh-TW" sz="2800" dirty="0" smtClean="0">
                <a:ea typeface="PMingLiU" pitchFamily="18" charset="-120"/>
              </a:rPr>
              <a:t> </a:t>
            </a:r>
            <a:r>
              <a:rPr lang="en-US" altLang="zh-TW" sz="2800" dirty="0" err="1" smtClean="0">
                <a:ea typeface="PMingLiU" pitchFamily="18" charset="-120"/>
              </a:rPr>
              <a:t>laboratorium</a:t>
            </a:r>
            <a:r>
              <a:rPr lang="en-US" altLang="zh-TW" sz="2800" dirty="0" smtClean="0">
                <a:ea typeface="PMingLiU" pitchFamily="18" charset="-120"/>
              </a:rPr>
              <a:t>, Lembaga </a:t>
            </a:r>
            <a:r>
              <a:rPr lang="en-US" altLang="zh-TW" sz="2800" dirty="0" err="1" smtClean="0">
                <a:ea typeface="PMingLiU" pitchFamily="18" charset="-120"/>
              </a:rPr>
              <a:t>inspeksi</a:t>
            </a:r>
            <a:r>
              <a:rPr lang="en-US" altLang="zh-TW" sz="2800" dirty="0" smtClean="0">
                <a:ea typeface="PMingLiU" pitchFamily="18" charset="-120"/>
              </a:rPr>
              <a:t>,</a:t>
            </a:r>
            <a:br>
              <a:rPr lang="en-US" altLang="zh-TW" sz="2800" dirty="0" smtClean="0">
                <a:ea typeface="PMingLiU" pitchFamily="18" charset="-120"/>
              </a:rPr>
            </a:br>
            <a:r>
              <a:rPr lang="en-US" altLang="zh-TW" sz="2800" dirty="0" err="1" smtClean="0">
                <a:ea typeface="PMingLiU" pitchFamily="18" charset="-120"/>
              </a:rPr>
              <a:t>dan</a:t>
            </a:r>
            <a:r>
              <a:rPr lang="en-US" altLang="zh-TW" sz="2800" dirty="0" smtClean="0">
                <a:ea typeface="PMingLiU" pitchFamily="18" charset="-120"/>
              </a:rPr>
              <a:t> Lembaga sertifikasi </a:t>
            </a:r>
            <a:r>
              <a:rPr lang="en-US" altLang="zh-TW" sz="2800" dirty="0" err="1" smtClean="0">
                <a:ea typeface="PMingLiU" pitchFamily="18" charset="-120"/>
              </a:rPr>
              <a:t>tersebut</a:t>
            </a:r>
            <a:r>
              <a:rPr lang="en-US" altLang="zh-TW" sz="2800" dirty="0" smtClean="0">
                <a:ea typeface="PMingLiU" pitchFamily="18" charset="-120"/>
              </a:rPr>
              <a:t> </a:t>
            </a:r>
            <a:r>
              <a:rPr lang="en-US" altLang="zh-TW" sz="2800" dirty="0" err="1" smtClean="0">
                <a:ea typeface="PMingLiU" pitchFamily="18" charset="-120"/>
              </a:rPr>
              <a:t>diakui</a:t>
            </a:r>
            <a:r>
              <a:rPr lang="en-US" altLang="zh-TW" sz="2800" dirty="0" smtClean="0">
                <a:ea typeface="PMingLiU" pitchFamily="18" charset="-120"/>
              </a:rPr>
              <a:t> </a:t>
            </a:r>
            <a:r>
              <a:rPr lang="en-US" altLang="zh-TW" sz="2800" dirty="0" err="1" smtClean="0">
                <a:ea typeface="PMingLiU" pitchFamily="18" charset="-120"/>
              </a:rPr>
              <a:t>oleh</a:t>
            </a:r>
            <a:r>
              <a:rPr lang="en-US" altLang="zh-TW" sz="2800" dirty="0" smtClean="0">
                <a:ea typeface="PMingLiU" pitchFamily="18" charset="-120"/>
              </a:rPr>
              <a:t> </a:t>
            </a:r>
            <a:r>
              <a:rPr lang="en-US" altLang="zh-TW" sz="2800" dirty="0" err="1" smtClean="0">
                <a:ea typeface="PMingLiU" pitchFamily="18" charset="-120"/>
              </a:rPr>
              <a:t>pihak</a:t>
            </a:r>
            <a:r>
              <a:rPr lang="en-US" altLang="zh-TW" sz="2800" dirty="0" smtClean="0">
                <a:ea typeface="PMingLiU" pitchFamily="18" charset="-120"/>
              </a:rPr>
              <a:t> lain</a:t>
            </a:r>
            <a:br>
              <a:rPr lang="en-US" altLang="zh-TW" sz="2800" dirty="0" smtClean="0">
                <a:ea typeface="PMingLiU" pitchFamily="18" charset="-120"/>
              </a:rPr>
            </a:br>
            <a:r>
              <a:rPr lang="en-US" altLang="zh-TW" sz="2800" dirty="0" err="1" smtClean="0">
                <a:ea typeface="PMingLiU" pitchFamily="18" charset="-120"/>
              </a:rPr>
              <a:t>dalam</a:t>
            </a:r>
            <a:r>
              <a:rPr lang="en-US" altLang="zh-TW" sz="2800" dirty="0" smtClean="0">
                <a:ea typeface="PMingLiU" pitchFamily="18" charset="-120"/>
              </a:rPr>
              <a:t> </a:t>
            </a:r>
            <a:r>
              <a:rPr lang="en-US" altLang="zh-TW" sz="2800" dirty="0" err="1" smtClean="0">
                <a:ea typeface="PMingLiU" pitchFamily="18" charset="-120"/>
              </a:rPr>
              <a:t>pasar</a:t>
            </a:r>
            <a:r>
              <a:rPr lang="en-US" altLang="zh-TW" sz="2800" dirty="0" smtClean="0">
                <a:ea typeface="PMingLiU" pitchFamily="18" charset="-120"/>
              </a:rPr>
              <a:t> global…?</a:t>
            </a:r>
            <a:endParaRPr lang="en-US" altLang="zh-TW" sz="2800" dirty="0">
              <a:ea typeface="PMingLiU" pitchFamily="18" charset="-120"/>
            </a:endParaRP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1259407" y="6001543"/>
            <a:ext cx="178901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Badan </a:t>
            </a:r>
            <a:r>
              <a:rPr lang="en-US" altLang="zh-TW" sz="1400" b="1" dirty="0" err="1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Akreditasi</a:t>
            </a:r>
            <a:r>
              <a:rPr lang="en-US" altLang="zh-TW" sz="14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 1</a:t>
            </a:r>
            <a:endParaRPr lang="en-US" altLang="zh-TW" sz="14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3820352" y="5974557"/>
            <a:ext cx="257280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Badan </a:t>
            </a:r>
            <a:r>
              <a:rPr lang="en-US" altLang="zh-TW" sz="1500" b="1" dirty="0" err="1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Akreditasi</a:t>
            </a:r>
            <a:r>
              <a:rPr lang="en-US" altLang="zh-TW" sz="15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 2</a:t>
            </a:r>
            <a:endParaRPr lang="en-US" altLang="zh-TW" sz="15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7167272" y="5982860"/>
            <a:ext cx="239424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Badan </a:t>
            </a:r>
            <a:r>
              <a:rPr lang="en-US" altLang="zh-TW" sz="1500" b="1" dirty="0" err="1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Akreditasi</a:t>
            </a:r>
            <a:r>
              <a:rPr lang="en-US" altLang="zh-TW" sz="15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 </a:t>
            </a:r>
            <a:r>
              <a:rPr lang="en-US" altLang="zh-TW" sz="1500" b="1" dirty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N</a:t>
            </a:r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 flipH="1">
            <a:off x="2268538" y="3886993"/>
            <a:ext cx="1248569" cy="1149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5175373" y="3958432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772024" y="5110956"/>
            <a:ext cx="2106744" cy="885984"/>
            <a:chOff x="1980" y="96"/>
            <a:chExt cx="1630" cy="818"/>
          </a:xfrm>
        </p:grpSpPr>
        <p:pic>
          <p:nvPicPr>
            <p:cNvPr id="185367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96"/>
              <a:ext cx="1594" cy="767"/>
            </a:xfrm>
            <a:prstGeom prst="rect">
              <a:avLst/>
            </a:prstGeom>
            <a:noFill/>
          </p:spPr>
        </p:pic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2592" y="252"/>
              <a:ext cx="264" cy="625"/>
              <a:chOff x="1488" y="708"/>
              <a:chExt cx="264" cy="625"/>
            </a:xfrm>
          </p:grpSpPr>
          <p:sp>
            <p:nvSpPr>
              <p:cNvPr id="185369" name="Rectangle 25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0" name="Text Box 26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952" y="132"/>
              <a:ext cx="264" cy="625"/>
              <a:chOff x="1488" y="708"/>
              <a:chExt cx="264" cy="625"/>
            </a:xfrm>
          </p:grpSpPr>
          <p:sp>
            <p:nvSpPr>
              <p:cNvPr id="185372" name="Rectangle 28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3" name="Text Box 29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256" y="240"/>
              <a:ext cx="234" cy="569"/>
              <a:chOff x="1488" y="708"/>
              <a:chExt cx="264" cy="595"/>
            </a:xfrm>
          </p:grpSpPr>
          <p:sp>
            <p:nvSpPr>
              <p:cNvPr id="185375" name="Rectangle 31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6" name="Text Box 32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5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6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980" y="360"/>
              <a:ext cx="198" cy="554"/>
              <a:chOff x="1488" y="708"/>
              <a:chExt cx="264" cy="662"/>
            </a:xfrm>
          </p:grpSpPr>
          <p:sp>
            <p:nvSpPr>
              <p:cNvPr id="185378" name="Rectangle 34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9" name="Text Box 35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5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7048226" y="5110956"/>
            <a:ext cx="2185856" cy="885984"/>
            <a:chOff x="1980" y="96"/>
            <a:chExt cx="1630" cy="818"/>
          </a:xfrm>
        </p:grpSpPr>
        <p:pic>
          <p:nvPicPr>
            <p:cNvPr id="185381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6" y="96"/>
              <a:ext cx="1594" cy="767"/>
            </a:xfrm>
            <a:prstGeom prst="rect">
              <a:avLst/>
            </a:prstGeom>
            <a:noFill/>
          </p:spPr>
        </p:pic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2592" y="252"/>
              <a:ext cx="264" cy="625"/>
              <a:chOff x="1488" y="708"/>
              <a:chExt cx="264" cy="625"/>
            </a:xfrm>
          </p:grpSpPr>
          <p:sp>
            <p:nvSpPr>
              <p:cNvPr id="185383" name="Rectangle 39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4" name="Text Box 40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2952" y="132"/>
              <a:ext cx="264" cy="625"/>
              <a:chOff x="1488" y="708"/>
              <a:chExt cx="264" cy="625"/>
            </a:xfrm>
          </p:grpSpPr>
          <p:sp>
            <p:nvSpPr>
              <p:cNvPr id="185386" name="Rectangle 42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7" name="Text Box 43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20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256" y="240"/>
              <a:ext cx="234" cy="569"/>
              <a:chOff x="1488" y="708"/>
              <a:chExt cx="264" cy="595"/>
            </a:xfrm>
          </p:grpSpPr>
          <p:sp>
            <p:nvSpPr>
              <p:cNvPr id="185389" name="Rectangle 45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0" name="Text Box 46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5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6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1980" y="360"/>
              <a:ext cx="198" cy="554"/>
              <a:chOff x="1488" y="708"/>
              <a:chExt cx="264" cy="662"/>
            </a:xfrm>
          </p:grpSpPr>
          <p:sp>
            <p:nvSpPr>
              <p:cNvPr id="185392" name="Rectangle 48"/>
              <p:cNvSpPr>
                <a:spLocks noChangeArrowheads="1"/>
              </p:cNvSpPr>
              <p:nvPr/>
            </p:nvSpPr>
            <p:spPr bwMode="auto">
              <a:xfrm>
                <a:off x="1558" y="768"/>
                <a:ext cx="74" cy="144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3" name="Text Box 49"/>
              <p:cNvSpPr txBox="1">
                <a:spLocks noChangeArrowheads="1"/>
              </p:cNvSpPr>
              <p:nvPr/>
            </p:nvSpPr>
            <p:spPr bwMode="auto">
              <a:xfrm>
                <a:off x="1488" y="708"/>
                <a:ext cx="264" cy="6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GB" sz="1500" b="1">
                    <a:ea typeface="PMingLiU" pitchFamily="18" charset="-120"/>
                    <a:sym typeface="Wingdings 2" pitchFamily="18" charset="2"/>
                  </a:rPr>
                  <a:t></a:t>
                </a:r>
                <a:r>
                  <a:rPr lang="zh-TW" altLang="en-US">
                    <a:ea typeface="PMingLiU" pitchFamily="18" charset="-120"/>
                  </a:rPr>
                  <a:t> </a:t>
                </a:r>
              </a:p>
            </p:txBody>
          </p: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3926805" y="2086768"/>
            <a:ext cx="3504935" cy="1779588"/>
            <a:chOff x="1791" y="1026"/>
            <a:chExt cx="2038" cy="112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381" y="1026"/>
              <a:ext cx="1448" cy="622"/>
              <a:chOff x="1980" y="96"/>
              <a:chExt cx="1630" cy="767"/>
            </a:xfrm>
          </p:grpSpPr>
          <p:pic>
            <p:nvPicPr>
              <p:cNvPr id="185396" name="Picture 5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16" y="96"/>
                <a:ext cx="1594" cy="767"/>
              </a:xfrm>
              <a:prstGeom prst="rect">
                <a:avLst/>
              </a:prstGeom>
              <a:noFill/>
            </p:spPr>
          </p:pic>
          <p:grpSp>
            <p:nvGrpSpPr>
              <p:cNvPr id="19" name="Group 53"/>
              <p:cNvGrpSpPr>
                <a:grpSpLocks/>
              </p:cNvGrpSpPr>
              <p:nvPr/>
            </p:nvGrpSpPr>
            <p:grpSpPr bwMode="auto">
              <a:xfrm>
                <a:off x="2592" y="252"/>
                <a:ext cx="264" cy="311"/>
                <a:chOff x="1488" y="708"/>
                <a:chExt cx="264" cy="311"/>
              </a:xfrm>
            </p:grpSpPr>
            <p:sp>
              <p:nvSpPr>
                <p:cNvPr id="185398" name="Rectangle 54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39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20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20" name="Group 56"/>
              <p:cNvGrpSpPr>
                <a:grpSpLocks/>
              </p:cNvGrpSpPr>
              <p:nvPr/>
            </p:nvGrpSpPr>
            <p:grpSpPr bwMode="auto">
              <a:xfrm>
                <a:off x="2952" y="132"/>
                <a:ext cx="264" cy="311"/>
                <a:chOff x="1488" y="708"/>
                <a:chExt cx="264" cy="311"/>
              </a:xfrm>
            </p:grpSpPr>
            <p:sp>
              <p:nvSpPr>
                <p:cNvPr id="18540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20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21" name="Group 59"/>
              <p:cNvGrpSpPr>
                <a:grpSpLocks/>
              </p:cNvGrpSpPr>
              <p:nvPr/>
            </p:nvGrpSpPr>
            <p:grpSpPr bwMode="auto">
              <a:xfrm>
                <a:off x="2256" y="240"/>
                <a:ext cx="234" cy="287"/>
                <a:chOff x="1488" y="708"/>
                <a:chExt cx="264" cy="300"/>
              </a:xfrm>
            </p:grpSpPr>
            <p:sp>
              <p:nvSpPr>
                <p:cNvPr id="185404" name="Rectangle 60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0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16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1980" y="360"/>
                <a:ext cx="198" cy="466"/>
                <a:chOff x="1488" y="708"/>
                <a:chExt cx="264" cy="557"/>
              </a:xfrm>
            </p:grpSpPr>
            <p:sp>
              <p:nvSpPr>
                <p:cNvPr id="185407" name="Rectangle 63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0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55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15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</p:grpSp>
        <p:grpSp>
          <p:nvGrpSpPr>
            <p:cNvPr id="23" name="Group 65"/>
            <p:cNvGrpSpPr>
              <a:grpSpLocks/>
            </p:cNvGrpSpPr>
            <p:nvPr/>
          </p:nvGrpSpPr>
          <p:grpSpPr bwMode="auto">
            <a:xfrm>
              <a:off x="2064" y="1253"/>
              <a:ext cx="1448" cy="622"/>
              <a:chOff x="1837" y="1298"/>
              <a:chExt cx="1448" cy="622"/>
            </a:xfrm>
          </p:grpSpPr>
          <p:pic>
            <p:nvPicPr>
              <p:cNvPr id="185410" name="Picture 6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69" y="1298"/>
                <a:ext cx="1416" cy="622"/>
              </a:xfrm>
              <a:prstGeom prst="rect">
                <a:avLst/>
              </a:prstGeom>
              <a:noFill/>
            </p:spPr>
          </p:pic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2381" y="1424"/>
                <a:ext cx="234" cy="252"/>
                <a:chOff x="1488" y="708"/>
                <a:chExt cx="264" cy="311"/>
              </a:xfrm>
            </p:grpSpPr>
            <p:sp>
              <p:nvSpPr>
                <p:cNvPr id="185412" name="Rectangle 68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1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20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2700" y="1327"/>
                <a:ext cx="235" cy="252"/>
                <a:chOff x="1488" y="708"/>
                <a:chExt cx="264" cy="311"/>
              </a:xfrm>
            </p:grpSpPr>
            <p:sp>
              <p:nvSpPr>
                <p:cNvPr id="185415" name="Rectangle 71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1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20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082" y="1415"/>
                <a:ext cx="208" cy="233"/>
                <a:chOff x="1488" y="708"/>
                <a:chExt cx="264" cy="301"/>
              </a:xfrm>
            </p:grpSpPr>
            <p:sp>
              <p:nvSpPr>
                <p:cNvPr id="185418" name="Rectangle 74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1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16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1837" y="1512"/>
                <a:ext cx="176" cy="378"/>
                <a:chOff x="1488" y="708"/>
                <a:chExt cx="264" cy="557"/>
              </a:xfrm>
            </p:grpSpPr>
            <p:sp>
              <p:nvSpPr>
                <p:cNvPr id="185421" name="Rectangle 77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2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55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15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</p:grpSp>
        <p:grpSp>
          <p:nvGrpSpPr>
            <p:cNvPr id="28" name="Group 79"/>
            <p:cNvGrpSpPr>
              <a:grpSpLocks/>
            </p:cNvGrpSpPr>
            <p:nvPr/>
          </p:nvGrpSpPr>
          <p:grpSpPr bwMode="auto">
            <a:xfrm>
              <a:off x="1791" y="1525"/>
              <a:ext cx="1448" cy="622"/>
              <a:chOff x="1837" y="1298"/>
              <a:chExt cx="1448" cy="622"/>
            </a:xfrm>
          </p:grpSpPr>
          <p:pic>
            <p:nvPicPr>
              <p:cNvPr id="185424" name="Picture 8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69" y="1298"/>
                <a:ext cx="1416" cy="622"/>
              </a:xfrm>
              <a:prstGeom prst="rect">
                <a:avLst/>
              </a:prstGeom>
              <a:noFill/>
            </p:spPr>
          </p:pic>
          <p:grpSp>
            <p:nvGrpSpPr>
              <p:cNvPr id="29" name="Group 81"/>
              <p:cNvGrpSpPr>
                <a:grpSpLocks/>
              </p:cNvGrpSpPr>
              <p:nvPr/>
            </p:nvGrpSpPr>
            <p:grpSpPr bwMode="auto">
              <a:xfrm>
                <a:off x="2381" y="1424"/>
                <a:ext cx="234" cy="252"/>
                <a:chOff x="1488" y="708"/>
                <a:chExt cx="264" cy="311"/>
              </a:xfrm>
            </p:grpSpPr>
            <p:sp>
              <p:nvSpPr>
                <p:cNvPr id="185426" name="Rectangle 82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2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20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30" name="Group 84"/>
              <p:cNvGrpSpPr>
                <a:grpSpLocks/>
              </p:cNvGrpSpPr>
              <p:nvPr/>
            </p:nvGrpSpPr>
            <p:grpSpPr bwMode="auto">
              <a:xfrm>
                <a:off x="2700" y="1327"/>
                <a:ext cx="235" cy="252"/>
                <a:chOff x="1488" y="708"/>
                <a:chExt cx="264" cy="311"/>
              </a:xfrm>
            </p:grpSpPr>
            <p:sp>
              <p:nvSpPr>
                <p:cNvPr id="185429" name="Rectangle 85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3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1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20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31" name="Group 87"/>
              <p:cNvGrpSpPr>
                <a:grpSpLocks/>
              </p:cNvGrpSpPr>
              <p:nvPr/>
            </p:nvGrpSpPr>
            <p:grpSpPr bwMode="auto">
              <a:xfrm>
                <a:off x="2082" y="1415"/>
                <a:ext cx="208" cy="233"/>
                <a:chOff x="1488" y="708"/>
                <a:chExt cx="264" cy="301"/>
              </a:xfrm>
            </p:grpSpPr>
            <p:sp>
              <p:nvSpPr>
                <p:cNvPr id="185432" name="Rectangle 88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3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3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16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  <p:grpSp>
            <p:nvGrpSpPr>
              <p:cNvPr id="64" name="Group 90"/>
              <p:cNvGrpSpPr>
                <a:grpSpLocks/>
              </p:cNvGrpSpPr>
              <p:nvPr/>
            </p:nvGrpSpPr>
            <p:grpSpPr bwMode="auto">
              <a:xfrm>
                <a:off x="1837" y="1512"/>
                <a:ext cx="176" cy="378"/>
                <a:chOff x="1488" y="708"/>
                <a:chExt cx="264" cy="557"/>
              </a:xfrm>
            </p:grpSpPr>
            <p:sp>
              <p:nvSpPr>
                <p:cNvPr id="185435" name="Rectangle 91"/>
                <p:cNvSpPr>
                  <a:spLocks noChangeArrowheads="1"/>
                </p:cNvSpPr>
                <p:nvPr/>
              </p:nvSpPr>
              <p:spPr bwMode="auto">
                <a:xfrm>
                  <a:off x="1558" y="768"/>
                  <a:ext cx="74" cy="144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43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488" y="708"/>
                  <a:ext cx="264" cy="55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GB" sz="1500" b="1">
                      <a:ea typeface="PMingLiU" pitchFamily="18" charset="-120"/>
                      <a:sym typeface="Wingdings 2" pitchFamily="18" charset="2"/>
                    </a:rPr>
                    <a:t></a:t>
                  </a:r>
                  <a:r>
                    <a:rPr lang="zh-TW" altLang="en-US">
                      <a:ea typeface="PMingLiU" pitchFamily="18" charset="-120"/>
                    </a:rPr>
                    <a:t> </a:t>
                  </a:r>
                </a:p>
              </p:txBody>
            </p:sp>
          </p:grpSp>
        </p:grpSp>
      </p:grpSp>
      <p:sp>
        <p:nvSpPr>
          <p:cNvPr id="185437" name="Line 93"/>
          <p:cNvSpPr>
            <a:spLocks noChangeShapeType="1"/>
          </p:cNvSpPr>
          <p:nvPr/>
        </p:nvSpPr>
        <p:spPr bwMode="auto">
          <a:xfrm>
            <a:off x="6033549" y="5903118"/>
            <a:ext cx="1014677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8" name="Line 94"/>
          <p:cNvSpPr>
            <a:spLocks noChangeShapeType="1"/>
          </p:cNvSpPr>
          <p:nvPr/>
        </p:nvSpPr>
        <p:spPr bwMode="auto">
          <a:xfrm flipH="1" flipV="1">
            <a:off x="6580442" y="3886994"/>
            <a:ext cx="124685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758560" y="1412776"/>
            <a:ext cx="3042312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b="1" dirty="0" err="1">
                <a:solidFill>
                  <a:schemeClr val="accent2"/>
                </a:solidFill>
                <a:ea typeface="PMingLiU" pitchFamily="18" charset="-120"/>
              </a:rPr>
              <a:t>d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ikembangkan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skema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saling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pengakuan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antar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badan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akreditasi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di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tingkat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global…..</a:t>
            </a:r>
            <a:endParaRPr lang="en-US" altLang="zh-TW" sz="15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96" name="Text Box 19"/>
          <p:cNvSpPr txBox="1">
            <a:spLocks noChangeArrowheads="1"/>
          </p:cNvSpPr>
          <p:nvPr/>
        </p:nvSpPr>
        <p:spPr bwMode="auto">
          <a:xfrm>
            <a:off x="748910" y="2492896"/>
            <a:ext cx="304231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b="1" dirty="0" err="1">
                <a:solidFill>
                  <a:schemeClr val="accent2"/>
                </a:solidFill>
                <a:ea typeface="PMingLiU" pitchFamily="18" charset="-120"/>
              </a:rPr>
              <a:t>k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ompetensi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laboratorium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,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lembaga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inspeksi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,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dan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lembaga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sertifikasi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diakui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di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tingkat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global…..</a:t>
            </a:r>
            <a:endParaRPr lang="en-US" altLang="zh-TW" sz="15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97" name="Text Box 19"/>
          <p:cNvSpPr txBox="1">
            <a:spLocks noChangeArrowheads="1"/>
          </p:cNvSpPr>
          <p:nvPr/>
        </p:nvSpPr>
        <p:spPr bwMode="auto">
          <a:xfrm>
            <a:off x="748910" y="3709481"/>
            <a:ext cx="2466248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b="1" dirty="0" err="1">
                <a:solidFill>
                  <a:schemeClr val="accent2"/>
                </a:solidFill>
                <a:ea typeface="PMingLiU" pitchFamily="18" charset="-120"/>
              </a:rPr>
              <a:t>h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asil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uji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,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sertifikat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inspeksi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,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dan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sertifikat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kesesuaian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diakui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di </a:t>
            </a:r>
            <a:r>
              <a:rPr lang="en-US" altLang="zh-TW" sz="1500" b="1" dirty="0" err="1" smtClean="0">
                <a:solidFill>
                  <a:schemeClr val="accent2"/>
                </a:solidFill>
                <a:ea typeface="PMingLiU" pitchFamily="18" charset="-120"/>
              </a:rPr>
              <a:t>tingkat</a:t>
            </a:r>
            <a:r>
              <a:rPr lang="en-US" altLang="zh-TW" sz="1500" b="1" dirty="0" smtClean="0">
                <a:solidFill>
                  <a:schemeClr val="accent2"/>
                </a:solidFill>
                <a:ea typeface="PMingLiU" pitchFamily="18" charset="-120"/>
              </a:rPr>
              <a:t> global…..</a:t>
            </a:r>
            <a:endParaRPr lang="en-US" altLang="zh-TW" sz="15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458098" y="2239531"/>
            <a:ext cx="892964" cy="25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Down Arrow 98"/>
          <p:cNvSpPr/>
          <p:nvPr/>
        </p:nvSpPr>
        <p:spPr>
          <a:xfrm>
            <a:off x="1458098" y="3463667"/>
            <a:ext cx="892964" cy="25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1250112" y="6217567"/>
            <a:ext cx="941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Negara 1</a:t>
            </a:r>
            <a:endParaRPr lang="en-US" altLang="zh-TW" sz="14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3826173" y="6222072"/>
            <a:ext cx="941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Negara 2</a:t>
            </a:r>
            <a:endParaRPr lang="en-US" altLang="zh-TW" sz="14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7169021" y="6217567"/>
            <a:ext cx="97174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solidFill>
                  <a:schemeClr val="accent2"/>
                </a:solidFill>
                <a:latin typeface="Arial" pitchFamily="34" charset="0"/>
                <a:ea typeface="PMingLiU" pitchFamily="18" charset="-120"/>
              </a:rPr>
              <a:t>Negara N</a:t>
            </a:r>
            <a:endParaRPr lang="en-US" altLang="zh-TW" sz="1400" b="1" dirty="0">
              <a:solidFill>
                <a:schemeClr val="accent2"/>
              </a:solidFill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17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7003504" y="2955042"/>
            <a:ext cx="685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03504" y="4468192"/>
            <a:ext cx="685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73720" y="1436267"/>
            <a:ext cx="685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3539" y="4061872"/>
            <a:ext cx="3373643" cy="8255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21176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00" b="1" i="1" u="sng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err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Lembaga</a:t>
            </a:r>
            <a:r>
              <a:rPr lang="en-US" sz="2000" dirty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Penilaian</a:t>
            </a:r>
            <a:r>
              <a:rPr lang="en-US" sz="2000" dirty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Kesesuaian</a:t>
            </a:r>
            <a:endParaRPr lang="en-US" sz="2000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17827" y="2576501"/>
            <a:ext cx="3310780" cy="824735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tint val="3215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endParaRPr lang="en-US" sz="1000" b="1" i="1" u="sng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en-US" sz="2000" err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Badan</a:t>
            </a:r>
            <a:r>
              <a:rPr lang="en-US" sz="200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Akreditasi</a:t>
            </a:r>
          </a:p>
          <a:p>
            <a:pPr algn="ctr"/>
            <a:r>
              <a:rPr lang="en-US" sz="2000">
                <a:solidFill>
                  <a:schemeClr val="accent4"/>
                </a:solidFill>
                <a:latin typeface="Bookman Old Style" panose="02050604050505020204" pitchFamily="18" charset="0"/>
              </a:rPr>
              <a:t>NASIONAL</a:t>
            </a:r>
            <a:endParaRPr lang="en-US" sz="2000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91457" y="5680679"/>
            <a:ext cx="3413125" cy="700087"/>
          </a:xfrm>
          <a:prstGeom prst="rect">
            <a:avLst/>
          </a:prstGeom>
          <a:solidFill>
            <a:srgbClr val="FFFFFF"/>
          </a:solidFill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Barang</a:t>
            </a:r>
            <a:r>
              <a:rPr lang="en-US" sz="2000" dirty="0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Jasa</a:t>
            </a:r>
            <a:r>
              <a:rPr lang="en-US" sz="2000" dirty="0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Sistem</a:t>
            </a:r>
            <a:r>
              <a:rPr lang="en-US" sz="2000" dirty="0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Proses</a:t>
            </a:r>
            <a:r>
              <a:rPr lang="en-US" sz="2000" dirty="0">
                <a:solidFill>
                  <a:srgbClr val="006666"/>
                </a:solidFill>
                <a:effectLst/>
                <a:latin typeface="Bookman Old Style" panose="02050604050505020204" pitchFamily="18" charset="0"/>
              </a:rPr>
              <a:t>, Personal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67977" y="3501008"/>
            <a:ext cx="1543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1" dirty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Demonstration of competence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15602" y="4943450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1" dirty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Demonstration of conformity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248839" y="3471664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248839" y="4969084"/>
            <a:ext cx="685800" cy="578924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863432" y="3751872"/>
            <a:ext cx="19141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effectLst/>
                <a:latin typeface="Bookman Old Style" panose="02050604050505020204" pitchFamily="18" charset="0"/>
              </a:rPr>
              <a:t>Laboratorium</a:t>
            </a:r>
            <a:r>
              <a:rPr lang="en-US" sz="1600" dirty="0">
                <a:effectLst/>
                <a:latin typeface="Bookman Old Style" panose="02050604050505020204" pitchFamily="18" charset="0"/>
              </a:rPr>
              <a:t>, Lembaga Sertifikasi </a:t>
            </a:r>
            <a:r>
              <a:rPr lang="en-US" sz="1600" dirty="0" err="1">
                <a:effectLst/>
                <a:latin typeface="Bookman Old Style" panose="02050604050505020204" pitchFamily="18" charset="0"/>
              </a:rPr>
              <a:t>dan</a:t>
            </a:r>
            <a:r>
              <a:rPr lang="en-US" sz="1600" dirty="0">
                <a:effectLst/>
                <a:latin typeface="Bookman Old Style" panose="02050604050505020204" pitchFamily="18" charset="0"/>
              </a:rPr>
              <a:t> Lembaga </a:t>
            </a:r>
            <a:r>
              <a:rPr lang="en-US" sz="1600" dirty="0" err="1">
                <a:effectLst/>
                <a:latin typeface="Bookman Old Style" panose="02050604050505020204" pitchFamily="18" charset="0"/>
              </a:rPr>
              <a:t>Inspeksi</a:t>
            </a:r>
            <a:r>
              <a:rPr lang="en-US" sz="1600" b="1" dirty="0">
                <a:effectLst/>
                <a:latin typeface="Bookman Old Style" panose="02050604050505020204" pitchFamily="18" charset="0"/>
              </a:rPr>
              <a:t>  (</a:t>
            </a:r>
            <a:r>
              <a:rPr lang="en-US" sz="1600" b="1" dirty="0" err="1">
                <a:effectLst/>
                <a:latin typeface="Bookman Old Style" panose="02050604050505020204" pitchFamily="18" charset="0"/>
              </a:rPr>
              <a:t>pemerintah</a:t>
            </a:r>
            <a:r>
              <a:rPr lang="en-US" sz="1600" b="1" dirty="0">
                <a:effectLst/>
                <a:latin typeface="Bookman Old Style" panose="02050604050505020204" pitchFamily="18" charset="0"/>
              </a:rPr>
              <a:t>, </a:t>
            </a:r>
            <a:r>
              <a:rPr lang="en-US" sz="1600" b="1" dirty="0" err="1">
                <a:effectLst/>
                <a:latin typeface="Bookman Old Style" panose="02050604050505020204" pitchFamily="18" charset="0"/>
              </a:rPr>
              <a:t>pemerintah</a:t>
            </a:r>
            <a:r>
              <a:rPr lang="en-US" sz="1600" b="1" dirty="0">
                <a:effectLst/>
                <a:latin typeface="Bookman Old Style" panose="02050604050505020204" pitchFamily="18" charset="0"/>
              </a:rPr>
              <a:t> </a:t>
            </a:r>
            <a:r>
              <a:rPr lang="en-US" sz="1600" b="1" dirty="0" err="1">
                <a:effectLst/>
                <a:latin typeface="Bookman Old Style" panose="02050604050505020204" pitchFamily="18" charset="0"/>
              </a:rPr>
              <a:t>daerah</a:t>
            </a:r>
            <a:r>
              <a:rPr lang="en-US" sz="1600" b="1" dirty="0">
                <a:effectLst/>
                <a:latin typeface="Bookman Old Style" panose="02050604050505020204" pitchFamily="18" charset="0"/>
              </a:rPr>
              <a:t>, </a:t>
            </a:r>
            <a:r>
              <a:rPr lang="en-US" sz="1600" b="1" dirty="0" err="1">
                <a:effectLst/>
                <a:latin typeface="Bookman Old Style" panose="02050604050505020204" pitchFamily="18" charset="0"/>
              </a:rPr>
              <a:t>BUMN</a:t>
            </a:r>
            <a:r>
              <a:rPr lang="en-US" sz="1600" b="1" dirty="0">
                <a:effectLst/>
                <a:latin typeface="Bookman Old Style" panose="02050604050505020204" pitchFamily="18" charset="0"/>
              </a:rPr>
              <a:t>, </a:t>
            </a:r>
            <a:r>
              <a:rPr lang="en-US" sz="1600" b="1" dirty="0" err="1">
                <a:effectLst/>
                <a:latin typeface="Bookman Old Style" panose="02050604050505020204" pitchFamily="18" charset="0"/>
              </a:rPr>
              <a:t>swasta</a:t>
            </a:r>
            <a:r>
              <a:rPr lang="en-US" sz="1600" b="1" dirty="0">
                <a:effectLst/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88840" y="44624"/>
            <a:ext cx="7372672" cy="760512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2400" dirty="0" err="1" smtClean="0">
                <a:latin typeface="Gill Sans MT" pitchFamily="34" charset="0"/>
              </a:rPr>
              <a:t>Rantai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Kepercayaan</a:t>
            </a:r>
            <a:r>
              <a:rPr lang="en-US" sz="2400" dirty="0" smtClean="0">
                <a:latin typeface="Gill Sans MT" pitchFamily="34" charset="0"/>
              </a:rPr>
              <a:t> Global </a:t>
            </a:r>
            <a:r>
              <a:rPr lang="en-US" sz="2400" dirty="0" err="1" smtClean="0">
                <a:latin typeface="Gill Sans MT" pitchFamily="34" charset="0"/>
              </a:rPr>
              <a:t>terhadap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err="1" smtClean="0">
                <a:latin typeface="Gill Sans MT" pitchFamily="34" charset="0"/>
              </a:rPr>
              <a:t>SERTIFIKAT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07999" y="936484"/>
            <a:ext cx="3310780" cy="883585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tint val="3215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sz="1600" b="1">
                <a:solidFill>
                  <a:schemeClr val="accent4"/>
                </a:solidFill>
                <a:latin typeface="Bookman Old Style" panose="02050604050505020204" pitchFamily="18" charset="0"/>
              </a:rPr>
              <a:t>Organisasi Kerjasama Akreditasi</a:t>
            </a:r>
          </a:p>
          <a:p>
            <a:pPr algn="ctr"/>
            <a:r>
              <a:rPr lang="en-US" sz="1600" b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Regional dan Internasional</a:t>
            </a:r>
            <a:endParaRPr lang="en-US" sz="1600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975177" y="1960924"/>
            <a:ext cx="1543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1" dirty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Demonstration </a:t>
            </a:r>
            <a:r>
              <a:rPr lang="en-US" sz="1200" i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of </a:t>
            </a:r>
            <a:r>
              <a:rPr lang="en-US" sz="1200" i="1">
                <a:solidFill>
                  <a:schemeClr val="accent4"/>
                </a:solidFill>
                <a:latin typeface="Bookman Old Style" panose="02050604050505020204" pitchFamily="18" charset="0"/>
              </a:rPr>
              <a:t>equivalence</a:t>
            </a:r>
            <a:endParaRPr lang="en-US" sz="1200" i="1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256039" y="193158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29554" y="888805"/>
            <a:ext cx="1903966" cy="1530867"/>
            <a:chOff x="6028797" y="816797"/>
            <a:chExt cx="3219568" cy="2203532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6248" y="1802716"/>
              <a:ext cx="1201503" cy="1217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2675" y="1802716"/>
              <a:ext cx="1274513" cy="993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aphicFrame>
          <p:nvGraphicFramePr>
            <p:cNvPr id="26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7786563" y="816797"/>
            <a:ext cx="1461802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8" r:id="rId5" imgW="4123810" imgH="2572109" progId="">
                    <p:embed/>
                  </p:oleObj>
                </mc:Choice>
                <mc:Fallback>
                  <p:oleObj r:id="rId5" imgW="4123810" imgH="2572109" progId="">
                    <p:embed/>
                    <p:pic>
                      <p:nvPicPr>
                        <p:cNvPr id="2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563" y="816797"/>
                          <a:ext cx="1461802" cy="903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6028797" y="934359"/>
            <a:ext cx="1572905" cy="925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9" r:id="rId7" imgW="2541475" imgH="1499471" progId="">
                    <p:embed/>
                  </p:oleObj>
                </mc:Choice>
                <mc:Fallback>
                  <p:oleObj r:id="rId7" imgW="2541475" imgH="1499471" progId="">
                    <p:embed/>
                    <p:pic>
                      <p:nvPicPr>
                        <p:cNvPr id="2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8797" y="934359"/>
                          <a:ext cx="1572905" cy="925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30"/>
          <p:cNvGrpSpPr>
            <a:grpSpLocks/>
          </p:cNvGrpSpPr>
          <p:nvPr/>
        </p:nvGrpSpPr>
        <p:grpSpPr bwMode="auto">
          <a:xfrm>
            <a:off x="7971113" y="2803497"/>
            <a:ext cx="1016396" cy="307975"/>
            <a:chOff x="1248" y="384"/>
            <a:chExt cx="1728" cy="725"/>
          </a:xfrm>
        </p:grpSpPr>
        <p:sp>
          <p:nvSpPr>
            <p:cNvPr id="29" name="Freeform 231"/>
            <p:cNvSpPr>
              <a:spLocks/>
            </p:cNvSpPr>
            <p:nvPr/>
          </p:nvSpPr>
          <p:spPr bwMode="auto">
            <a:xfrm>
              <a:off x="1679" y="543"/>
              <a:ext cx="498" cy="419"/>
            </a:xfrm>
            <a:custGeom>
              <a:avLst/>
              <a:gdLst>
                <a:gd name="T0" fmla="*/ 1296124 w 44"/>
                <a:gd name="T1" fmla="*/ 0 h 37"/>
                <a:gd name="T2" fmla="*/ 3527527 w 44"/>
                <a:gd name="T3" fmla="*/ 0 h 37"/>
                <a:gd name="T4" fmla="*/ 3150518 w 44"/>
                <a:gd name="T5" fmla="*/ 2236384 h 37"/>
                <a:gd name="T6" fmla="*/ 5579060 w 44"/>
                <a:gd name="T7" fmla="*/ 0 h 37"/>
                <a:gd name="T8" fmla="*/ 8171444 w 44"/>
                <a:gd name="T9" fmla="*/ 0 h 37"/>
                <a:gd name="T10" fmla="*/ 5202187 w 44"/>
                <a:gd name="T11" fmla="*/ 2417969 h 37"/>
                <a:gd name="T12" fmla="*/ 7236314 w 44"/>
                <a:gd name="T13" fmla="*/ 6890863 h 37"/>
                <a:gd name="T14" fmla="*/ 4464196 w 44"/>
                <a:gd name="T15" fmla="*/ 6890863 h 37"/>
                <a:gd name="T16" fmla="*/ 3347794 w 44"/>
                <a:gd name="T17" fmla="*/ 4095351 h 37"/>
                <a:gd name="T18" fmla="*/ 2592384 w 44"/>
                <a:gd name="T19" fmla="*/ 4654353 h 37"/>
                <a:gd name="T20" fmla="*/ 2231391 w 44"/>
                <a:gd name="T21" fmla="*/ 6890863 h 37"/>
                <a:gd name="T22" fmla="*/ 0 w 44"/>
                <a:gd name="T23" fmla="*/ 6890863 h 37"/>
                <a:gd name="T24" fmla="*/ 1296124 w 44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7"/>
                <a:gd name="T41" fmla="*/ 44 w 44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7">
                  <a:moveTo>
                    <a:pt x="7" y="0"/>
                  </a:moveTo>
                  <a:lnTo>
                    <a:pt x="19" y="0"/>
                  </a:lnTo>
                  <a:lnTo>
                    <a:pt x="17" y="12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28" y="13"/>
                  </a:lnTo>
                  <a:lnTo>
                    <a:pt x="39" y="37"/>
                  </a:lnTo>
                  <a:lnTo>
                    <a:pt x="24" y="37"/>
                  </a:lnTo>
                  <a:lnTo>
                    <a:pt x="18" y="22"/>
                  </a:lnTo>
                  <a:lnTo>
                    <a:pt x="14" y="25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7" y="0"/>
                  </a:lnTo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man Old Style" panose="02050604050505020204" pitchFamily="18" charset="0"/>
              </a:endParaRPr>
            </a:p>
          </p:txBody>
        </p:sp>
        <p:sp>
          <p:nvSpPr>
            <p:cNvPr id="30" name="Freeform 232"/>
            <p:cNvSpPr>
              <a:spLocks/>
            </p:cNvSpPr>
            <p:nvPr/>
          </p:nvSpPr>
          <p:spPr bwMode="auto">
            <a:xfrm>
              <a:off x="2064" y="543"/>
              <a:ext cx="453" cy="419"/>
            </a:xfrm>
            <a:custGeom>
              <a:avLst/>
              <a:gdLst>
                <a:gd name="T0" fmla="*/ 3734419 w 40"/>
                <a:gd name="T1" fmla="*/ 0 h 37"/>
                <a:gd name="T2" fmla="*/ 6152805 w 40"/>
                <a:gd name="T3" fmla="*/ 0 h 37"/>
                <a:gd name="T4" fmla="*/ 7451261 w 40"/>
                <a:gd name="T5" fmla="*/ 6890863 h 37"/>
                <a:gd name="T6" fmla="*/ 5214494 w 40"/>
                <a:gd name="T7" fmla="*/ 6890863 h 37"/>
                <a:gd name="T8" fmla="*/ 5032875 w 40"/>
                <a:gd name="T9" fmla="*/ 5952654 h 37"/>
                <a:gd name="T10" fmla="*/ 2615905 w 40"/>
                <a:gd name="T11" fmla="*/ 5952654 h 37"/>
                <a:gd name="T12" fmla="*/ 2236778 w 40"/>
                <a:gd name="T13" fmla="*/ 6890863 h 37"/>
                <a:gd name="T14" fmla="*/ 0 w 40"/>
                <a:gd name="T15" fmla="*/ 6890863 h 37"/>
                <a:gd name="T16" fmla="*/ 3734419 w 40"/>
                <a:gd name="T17" fmla="*/ 0 h 37"/>
                <a:gd name="T18" fmla="*/ 3355292 w 40"/>
                <a:gd name="T19" fmla="*/ 4472893 h 37"/>
                <a:gd name="T20" fmla="*/ 4836771 w 40"/>
                <a:gd name="T21" fmla="*/ 4472893 h 37"/>
                <a:gd name="T22" fmla="*/ 4655299 w 40"/>
                <a:gd name="T23" fmla="*/ 2056339 h 37"/>
                <a:gd name="T24" fmla="*/ 3355292 w 40"/>
                <a:gd name="T25" fmla="*/ 4472893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37"/>
                <a:gd name="T41" fmla="*/ 40 w 40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37">
                  <a:moveTo>
                    <a:pt x="20" y="0"/>
                  </a:moveTo>
                  <a:lnTo>
                    <a:pt x="33" y="0"/>
                  </a:lnTo>
                  <a:lnTo>
                    <a:pt x="40" y="37"/>
                  </a:lnTo>
                  <a:lnTo>
                    <a:pt x="28" y="37"/>
                  </a:lnTo>
                  <a:lnTo>
                    <a:pt x="27" y="32"/>
                  </a:lnTo>
                  <a:lnTo>
                    <a:pt x="14" y="32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20" y="0"/>
                  </a:lnTo>
                  <a:moveTo>
                    <a:pt x="18" y="24"/>
                  </a:moveTo>
                  <a:lnTo>
                    <a:pt x="26" y="24"/>
                  </a:lnTo>
                  <a:lnTo>
                    <a:pt x="25" y="11"/>
                  </a:lnTo>
                  <a:lnTo>
                    <a:pt x="18" y="24"/>
                  </a:lnTo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man Old Style" panose="02050604050505020204" pitchFamily="18" charset="0"/>
              </a:endParaRPr>
            </a:p>
          </p:txBody>
        </p:sp>
        <p:sp>
          <p:nvSpPr>
            <p:cNvPr id="31" name="Freeform 233"/>
            <p:cNvSpPr>
              <a:spLocks/>
            </p:cNvSpPr>
            <p:nvPr/>
          </p:nvSpPr>
          <p:spPr bwMode="auto">
            <a:xfrm>
              <a:off x="2483" y="543"/>
              <a:ext cx="487" cy="419"/>
            </a:xfrm>
            <a:custGeom>
              <a:avLst/>
              <a:gdLst>
                <a:gd name="T0" fmla="*/ 1300131 w 43"/>
                <a:gd name="T1" fmla="*/ 0 h 37"/>
                <a:gd name="T2" fmla="*/ 3355770 w 43"/>
                <a:gd name="T3" fmla="*/ 0 h 37"/>
                <a:gd name="T4" fmla="*/ 5215283 w 43"/>
                <a:gd name="T5" fmla="*/ 3716281 h 37"/>
                <a:gd name="T6" fmla="*/ 5396911 w 43"/>
                <a:gd name="T7" fmla="*/ 2056339 h 37"/>
                <a:gd name="T8" fmla="*/ 5774528 w 43"/>
                <a:gd name="T9" fmla="*/ 0 h 37"/>
                <a:gd name="T10" fmla="*/ 8013211 w 43"/>
                <a:gd name="T11" fmla="*/ 0 h 37"/>
                <a:gd name="T12" fmla="*/ 6713080 w 43"/>
                <a:gd name="T13" fmla="*/ 6890863 h 37"/>
                <a:gd name="T14" fmla="*/ 4655901 w 43"/>
                <a:gd name="T15" fmla="*/ 6890863 h 37"/>
                <a:gd name="T16" fmla="*/ 2796512 w 43"/>
                <a:gd name="T17" fmla="*/ 3174593 h 37"/>
                <a:gd name="T18" fmla="*/ 2616300 w 43"/>
                <a:gd name="T19" fmla="*/ 4654353 h 37"/>
                <a:gd name="T20" fmla="*/ 2237131 w 43"/>
                <a:gd name="T21" fmla="*/ 6890863 h 37"/>
                <a:gd name="T22" fmla="*/ 0 w 43"/>
                <a:gd name="T23" fmla="*/ 6890863 h 37"/>
                <a:gd name="T24" fmla="*/ 1300131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7" y="0"/>
                  </a:moveTo>
                  <a:lnTo>
                    <a:pt x="18" y="0"/>
                  </a:lnTo>
                  <a:lnTo>
                    <a:pt x="28" y="20"/>
                  </a:lnTo>
                  <a:lnTo>
                    <a:pt x="29" y="11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6" y="37"/>
                  </a:lnTo>
                  <a:lnTo>
                    <a:pt x="25" y="37"/>
                  </a:lnTo>
                  <a:lnTo>
                    <a:pt x="15" y="17"/>
                  </a:lnTo>
                  <a:lnTo>
                    <a:pt x="14" y="25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7" y="0"/>
                  </a:lnTo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man Old Style" panose="02050604050505020204" pitchFamily="18" charset="0"/>
              </a:endParaRPr>
            </a:p>
          </p:txBody>
        </p:sp>
        <p:sp>
          <p:nvSpPr>
            <p:cNvPr id="32" name="Freeform 234"/>
            <p:cNvSpPr>
              <a:spLocks/>
            </p:cNvSpPr>
            <p:nvPr/>
          </p:nvSpPr>
          <p:spPr bwMode="auto">
            <a:xfrm>
              <a:off x="1259" y="384"/>
              <a:ext cx="476" cy="498"/>
            </a:xfrm>
            <a:custGeom>
              <a:avLst/>
              <a:gdLst>
                <a:gd name="T0" fmla="*/ 0 w 42"/>
                <a:gd name="T1" fmla="*/ 2051545 h 44"/>
                <a:gd name="T2" fmla="*/ 2805102 w 42"/>
                <a:gd name="T3" fmla="*/ 5760331 h 44"/>
                <a:gd name="T4" fmla="*/ 7853479 w 42"/>
                <a:gd name="T5" fmla="*/ 0 h 44"/>
                <a:gd name="T6" fmla="*/ 2805102 w 42"/>
                <a:gd name="T7" fmla="*/ 8171444 h 44"/>
                <a:gd name="T8" fmla="*/ 0 w 42"/>
                <a:gd name="T9" fmla="*/ 4464196 h 44"/>
                <a:gd name="T10" fmla="*/ 0 w 42"/>
                <a:gd name="T11" fmla="*/ 205154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4"/>
                <a:gd name="T20" fmla="*/ 42 w 4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4">
                  <a:moveTo>
                    <a:pt x="0" y="11"/>
                  </a:moveTo>
                  <a:lnTo>
                    <a:pt x="15" y="31"/>
                  </a:lnTo>
                  <a:lnTo>
                    <a:pt x="42" y="0"/>
                  </a:lnTo>
                  <a:lnTo>
                    <a:pt x="15" y="44"/>
                  </a:lnTo>
                  <a:lnTo>
                    <a:pt x="0" y="24"/>
                  </a:lnTo>
                  <a:lnTo>
                    <a:pt x="0" y="11"/>
                  </a:lnTo>
                </a:path>
              </a:pathLst>
            </a:custGeom>
            <a:solidFill>
              <a:srgbClr val="EB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man Old Style" panose="02050604050505020204" pitchFamily="18" charset="0"/>
              </a:endParaRPr>
            </a:p>
          </p:txBody>
        </p:sp>
        <p:sp>
          <p:nvSpPr>
            <p:cNvPr id="33" name="Rectangle 235"/>
            <p:cNvSpPr>
              <a:spLocks noChangeArrowheads="1"/>
            </p:cNvSpPr>
            <p:nvPr/>
          </p:nvSpPr>
          <p:spPr bwMode="auto">
            <a:xfrm>
              <a:off x="1248" y="894"/>
              <a:ext cx="374" cy="79"/>
            </a:xfrm>
            <a:prstGeom prst="rect">
              <a:avLst/>
            </a:prstGeom>
            <a:solidFill>
              <a:srgbClr val="EB3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400" b="1">
                <a:latin typeface="Bookman Old Style" panose="02050604050505020204" pitchFamily="18" charset="0"/>
              </a:endParaRPr>
            </a:p>
          </p:txBody>
        </p:sp>
        <p:graphicFrame>
          <p:nvGraphicFramePr>
            <p:cNvPr id="34" name="Object 9"/>
            <p:cNvGraphicFramePr>
              <a:graphicFrameLocks noChangeAspect="1"/>
            </p:cNvGraphicFramePr>
            <p:nvPr/>
          </p:nvGraphicFramePr>
          <p:xfrm>
            <a:off x="1248" y="988"/>
            <a:ext cx="1728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0" name="CorelDRAW" r:id="rId9" imgW="5585400" imgH="387720" progId="">
                    <p:embed/>
                  </p:oleObj>
                </mc:Choice>
                <mc:Fallback>
                  <p:oleObj name="CorelDRAW" r:id="rId9" imgW="5585400" imgH="387720" progId="">
                    <p:embed/>
                    <p:pic>
                      <p:nvPicPr>
                        <p:cNvPr id="3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988"/>
                          <a:ext cx="1728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051435" y="4941168"/>
            <a:ext cx="1874504" cy="2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Testing, </a:t>
            </a:r>
          </a:p>
          <a:p>
            <a:pPr algn="r"/>
            <a:r>
              <a:rPr lang="en-US" sz="12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inspection,</a:t>
            </a:r>
          </a:p>
          <a:p>
            <a:pPr algn="r"/>
            <a:r>
              <a:rPr lang="en-US" sz="12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certification</a:t>
            </a:r>
            <a:endParaRPr lang="en-US" sz="1200" i="1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936776" y="3567722"/>
            <a:ext cx="1874504" cy="2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i="1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assessment</a:t>
            </a:r>
            <a:endParaRPr lang="en-US" sz="1200" i="1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568090" y="2092901"/>
            <a:ext cx="1456918" cy="2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i="1" dirty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peer-evaluation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00473" y="1988840"/>
            <a:ext cx="3407824" cy="3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ISO/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IEC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17040 (peer-evaluation, peer-assessment)</a:t>
            </a:r>
            <a:endParaRPr lang="en-US" sz="1400" i="1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61868" y="3111473"/>
            <a:ext cx="2907144" cy="3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ISO/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IEC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17011 (</a:t>
            </a:r>
            <a:r>
              <a:rPr lang="en-US" sz="1400" b="1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akreditasi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)</a:t>
            </a:r>
            <a:endParaRPr lang="en-US" sz="1400" i="1" dirty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84914" y="3729861"/>
            <a:ext cx="3612513" cy="143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ISO/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IEC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17020 (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inspeksi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);</a:t>
            </a:r>
          </a:p>
          <a:p>
            <a:pPr algn="r"/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ISO/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IEC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17021 (audit 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dan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sertifikasi system 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manajenen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)</a:t>
            </a:r>
          </a:p>
          <a:p>
            <a:pPr algn="r"/>
            <a:r>
              <a:rPr lang="en-US" sz="1400" b="1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ISO/</a:t>
            </a:r>
            <a:r>
              <a:rPr lang="en-US" sz="1400" b="1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IEC</a:t>
            </a:r>
            <a:r>
              <a:rPr lang="en-US" sz="1400" b="1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17024 (sertifikasi person);</a:t>
            </a:r>
          </a:p>
          <a:p>
            <a:pPr algn="r"/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ISO/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IEC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17025 (kalibrasi, 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pengujian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);</a:t>
            </a:r>
          </a:p>
          <a:p>
            <a:pPr algn="r"/>
            <a:r>
              <a:rPr lang="en-US" sz="1400" b="1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ISO/</a:t>
            </a:r>
            <a:r>
              <a:rPr lang="en-US" sz="1400" b="1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IEC</a:t>
            </a:r>
            <a:r>
              <a:rPr lang="en-US" sz="1400" b="1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17065 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(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produk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, proses</a:t>
            </a:r>
            <a:r>
              <a:rPr lang="en-US" sz="1400" b="1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, jasa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)</a:t>
            </a:r>
          </a:p>
          <a:p>
            <a:pPr algn="r"/>
            <a:endParaRPr lang="en-US" sz="1400" i="1" dirty="0" smtClean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5052" y="5373216"/>
            <a:ext cx="3663812" cy="3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sistem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manajemen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(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ISO 9001; 22001; 27001; 28001; 50001, 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etc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); 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standar</a:t>
            </a:r>
            <a:r>
              <a:rPr lang="en-US" sz="1400" i="1" dirty="0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1400" i="1" dirty="0" err="1" smtClean="0">
                <a:solidFill>
                  <a:schemeClr val="accent4"/>
                </a:solidFill>
                <a:effectLst/>
                <a:latin typeface="Bookman Old Style" panose="02050604050505020204" pitchFamily="18" charset="0"/>
              </a:rPr>
              <a:t>produk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proses, </a:t>
            </a:r>
            <a:r>
              <a:rPr lang="en-US" sz="1400" b="1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1400" b="1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jasa</a:t>
            </a:r>
            <a:r>
              <a:rPr lang="en-US" sz="14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b="1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1400" b="1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i="1" dirty="0" err="1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kompetensi</a:t>
            </a:r>
            <a:r>
              <a:rPr lang="en-US" sz="1400" b="1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personal</a:t>
            </a:r>
            <a:endParaRPr lang="en-US" sz="1400" b="1" i="1" dirty="0" smtClean="0">
              <a:solidFill>
                <a:schemeClr val="accent4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6" grpId="0"/>
      <p:bldP spid="17" grpId="0" animBg="1"/>
      <p:bldP spid="20" grpId="0"/>
      <p:bldP spid="21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44" name="Text Box 92"/>
          <p:cNvSpPr txBox="1">
            <a:spLocks noChangeArrowheads="1"/>
          </p:cNvSpPr>
          <p:nvPr/>
        </p:nvSpPr>
        <p:spPr bwMode="auto">
          <a:xfrm>
            <a:off x="2139462" y="116632"/>
            <a:ext cx="7091449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215" b="1" i="1" dirty="0" err="1">
                <a:latin typeface="Gill Sans MT" pitchFamily="34" charset="0"/>
              </a:rPr>
              <a:t>konsep</a:t>
            </a:r>
            <a:r>
              <a:rPr lang="en-US" sz="2215" b="1" i="1" dirty="0">
                <a:latin typeface="Gill Sans MT" pitchFamily="34" charset="0"/>
              </a:rPr>
              <a:t> </a:t>
            </a:r>
            <a:r>
              <a:rPr lang="en-US" sz="2215" b="1" i="1" dirty="0" err="1" smtClean="0">
                <a:latin typeface="Gill Sans MT" pitchFamily="34" charset="0"/>
              </a:rPr>
              <a:t>pengoperasian</a:t>
            </a:r>
            <a:r>
              <a:rPr lang="en-US" sz="2215" b="1" i="1" dirty="0" smtClean="0">
                <a:latin typeface="Gill Sans MT" pitchFamily="34" charset="0"/>
              </a:rPr>
              <a:t> </a:t>
            </a:r>
            <a:r>
              <a:rPr lang="en-US" sz="2215" b="1" i="1" dirty="0" err="1" smtClean="0">
                <a:latin typeface="Gill Sans MT" pitchFamily="34" charset="0"/>
              </a:rPr>
              <a:t>Skema</a:t>
            </a:r>
            <a:r>
              <a:rPr lang="en-US" sz="2215" b="1" i="1" dirty="0" smtClean="0">
                <a:latin typeface="Gill Sans MT" pitchFamily="34" charset="0"/>
              </a:rPr>
              <a:t> Sertifikasi</a:t>
            </a:r>
            <a:endParaRPr lang="en-US" sz="2215" b="1" dirty="0"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4669" y="693337"/>
            <a:ext cx="5697415" cy="61165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id-ID" sz="147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Skema </a:t>
            </a:r>
            <a:r>
              <a:rPr lang="id-ID" sz="1477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sertifikasi</a:t>
            </a:r>
            <a:endParaRPr lang="id-ID" sz="1477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33120" y="692696"/>
            <a:ext cx="3197791" cy="611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pemilik menjalankan skema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21810" y="1441787"/>
            <a:ext cx="3221837" cy="141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anduan tentang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7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penyusunan</a:t>
            </a: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 skema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477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127948">
              <a:defRPr/>
            </a:pPr>
            <a:r>
              <a:rPr lang="en-US" sz="1477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SNI</a:t>
            </a:r>
            <a:r>
              <a:rPr lang="en-US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ISO/IEC </a:t>
            </a:r>
            <a:r>
              <a:rPr lang="id-ID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17067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defTabSz="1127948">
              <a:defRPr/>
            </a:pP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proses, jasa)</a:t>
            </a:r>
          </a:p>
          <a:p>
            <a:pPr algn="ctr" defTabSz="1127948">
              <a:defRPr/>
            </a:pP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SNI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ISO/</a:t>
            </a: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IEC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17024 clause 8 (person)</a:t>
            </a:r>
            <a:endParaRPr lang="id-ID" sz="1477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24309" y="3909780"/>
            <a:ext cx="3233459" cy="1020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ersyaratan </a:t>
            </a:r>
            <a:r>
              <a:rPr lang="en-US" sz="147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sertifikasi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 defTabSz="1127948">
              <a:defRPr/>
            </a:pPr>
            <a:r>
              <a:rPr lang="en-US" sz="1477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SNI</a:t>
            </a:r>
            <a:r>
              <a:rPr lang="en-US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ISO/IEC </a:t>
            </a:r>
            <a:r>
              <a:rPr lang="id-ID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17065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defTabSz="1127948">
              <a:defRPr/>
            </a:pP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proses, jasa)</a:t>
            </a:r>
          </a:p>
          <a:p>
            <a:pPr algn="ctr" defTabSz="1127948">
              <a:defRPr/>
            </a:pP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SNI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ISO/</a:t>
            </a: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IEC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17024 (person)</a:t>
            </a:r>
            <a:endParaRPr lang="id-ID" sz="1477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29014" y="5185574"/>
            <a:ext cx="3201897" cy="11957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77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77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jasa </a:t>
            </a:r>
            <a:r>
              <a:rPr lang="en-US" sz="1477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 </a:t>
            </a:r>
            <a:r>
              <a:rPr lang="en-US" sz="1477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persyaratan</a:t>
            </a:r>
            <a:r>
              <a:rPr lang="en-US" sz="147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tentang tanda sertifikasi dan penggunaannya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</a:p>
          <a:p>
            <a:pPr algn="ctr" defTabSz="1127948">
              <a:defRPr/>
            </a:pPr>
            <a:r>
              <a:rPr lang="en-US" sz="1477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SNI</a:t>
            </a:r>
            <a:r>
              <a:rPr lang="en-US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ISO/IEC 17030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63697" y="5183094"/>
            <a:ext cx="5697415" cy="61165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id-ID" sz="147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Pelanggan produk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2555" y="1460004"/>
            <a:ext cx="1861201" cy="13929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/>
          <a:lstStyle/>
          <a:p>
            <a:pPr algn="ctr" defTabSz="1127948">
              <a:defRPr/>
            </a:pPr>
            <a:endParaRPr lang="en-US" sz="1477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127948">
              <a:defRPr/>
            </a:pPr>
            <a:endParaRPr lang="en-US" sz="1477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127948">
              <a:defRPr/>
            </a:pPr>
            <a:r>
              <a:rPr lang="id-ID" sz="1477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Pemangku </a:t>
            </a:r>
            <a:r>
              <a:rPr lang="id-ID" sz="147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39463" y="1460004"/>
            <a:ext cx="3801144" cy="13929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id-ID" sz="147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Pemilik skema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26352" y="3027182"/>
            <a:ext cx="1848714" cy="1958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id-ID" sz="1477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manufacturer</a:t>
            </a:r>
            <a:r>
              <a:rPr lang="id-ID" sz="1477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operator, menghasilkan produk, proses atau </a:t>
            </a:r>
            <a:r>
              <a:rPr lang="id-ID" sz="1477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jasa</a:t>
            </a:r>
            <a:r>
              <a:rPr lang="en-US" sz="1477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person </a:t>
            </a:r>
            <a:r>
              <a:rPr lang="en-US" sz="1477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menyatakan</a:t>
            </a:r>
            <a:r>
              <a:rPr lang="en-US" sz="1477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77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kompetensi</a:t>
            </a:r>
            <a:endParaRPr lang="id-ID" sz="1477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6768" y="3041697"/>
            <a:ext cx="1802702" cy="1932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id-ID" sz="1477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Lembaga sertifikasi dan proses penilaian kesesuaian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4251" y="5845940"/>
            <a:ext cx="5796860" cy="5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792" tIns="56396" rIns="112792" bIns="56396"/>
          <a:lstStyle/>
          <a:p>
            <a:r>
              <a:rPr lang="id-ID" sz="1477" dirty="0">
                <a:latin typeface="Calibri" pitchFamily="34" charset="0"/>
              </a:rPr>
              <a:t>Pemilik skema (</a:t>
            </a:r>
            <a:r>
              <a:rPr lang="id-ID" sz="1477" i="1" dirty="0">
                <a:latin typeface="Calibri" pitchFamily="34" charset="0"/>
              </a:rPr>
              <a:t>scheme owner</a:t>
            </a:r>
            <a:r>
              <a:rPr lang="id-ID" sz="1477" dirty="0">
                <a:latin typeface="Calibri" pitchFamily="34" charset="0"/>
              </a:rPr>
              <a:t>) dapat berupa lembaga sertifikasi, instansi pemerintah, asosiasi dagang atau kelompok lembaga sertifikasi</a:t>
            </a:r>
            <a:endParaRPr lang="en-US" sz="1477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17932" y="3041698"/>
            <a:ext cx="1802702" cy="194069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en-US" sz="1477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Lembaga </a:t>
            </a:r>
            <a:r>
              <a:rPr lang="en-US" sz="1477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Akreditasi</a:t>
            </a:r>
            <a:endParaRPr lang="id-ID" sz="1477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21810" y="3041698"/>
            <a:ext cx="3233459" cy="80483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2792" tIns="56396" rIns="112792" bIns="56396" anchor="ctr"/>
          <a:lstStyle/>
          <a:p>
            <a:pPr algn="ctr" defTabSz="1127948">
              <a:defRPr/>
            </a:pP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id-ID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ersyaratan </a:t>
            </a:r>
            <a:r>
              <a:rPr lang="en-US" sz="147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7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akreditasi</a:t>
            </a:r>
            <a:r>
              <a:rPr lang="en-US" sz="1477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 defTabSz="1127948">
              <a:defRPr/>
            </a:pPr>
            <a:r>
              <a:rPr lang="en-US" sz="1477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SNI</a:t>
            </a:r>
            <a:r>
              <a:rPr lang="en-US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ISO/IEC </a:t>
            </a:r>
            <a:r>
              <a:rPr lang="en-US" sz="1477" b="1" dirty="0">
                <a:latin typeface="Tahoma" pitchFamily="34" charset="0"/>
                <a:ea typeface="Tahoma" pitchFamily="34" charset="0"/>
                <a:cs typeface="Tahoma" pitchFamily="34" charset="0"/>
              </a:rPr>
              <a:t>17011</a:t>
            </a:r>
            <a:endParaRPr lang="id-ID" sz="1477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9737" y="1383497"/>
            <a:ext cx="93972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3950" y="2938896"/>
            <a:ext cx="93972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3950" y="5100260"/>
            <a:ext cx="93972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93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1154</Words>
  <Application>Microsoft Office PowerPoint</Application>
  <PresentationFormat>A4 Paper (210x297 mm)</PresentationFormat>
  <Paragraphs>223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Aharoni</vt:lpstr>
      <vt:lpstr>Arial</vt:lpstr>
      <vt:lpstr>Arial Black</vt:lpstr>
      <vt:lpstr>Arial Unicode MS</vt:lpstr>
      <vt:lpstr>Bookman Old Style</vt:lpstr>
      <vt:lpstr>Calibri</vt:lpstr>
      <vt:lpstr>Century Gothic</vt:lpstr>
      <vt:lpstr>Century Schoolbook</vt:lpstr>
      <vt:lpstr>Courier New</vt:lpstr>
      <vt:lpstr>Gill Sans MT</vt:lpstr>
      <vt:lpstr>PMingLiU</vt:lpstr>
      <vt:lpstr>PMingLiU</vt:lpstr>
      <vt:lpstr>Tahoma</vt:lpstr>
      <vt:lpstr>Times New Roman</vt:lpstr>
      <vt:lpstr>Wingdings</vt:lpstr>
      <vt:lpstr>Wingdings 2</vt:lpstr>
      <vt:lpstr>Office Theme</vt:lpstr>
      <vt:lpstr>Image</vt:lpstr>
      <vt:lpstr>CorelDRAW</vt:lpstr>
      <vt:lpstr>Microsoft Excel Chart</vt:lpstr>
      <vt:lpstr>PowerPoint Presentation</vt:lpstr>
      <vt:lpstr>PowerPoint Presentation</vt:lpstr>
      <vt:lpstr>Konsumen, dan pemerintah membutuhkan jaminan bahwa barang, jasa, proses, sistem yang digunakan, atau personel yang melakukan kegiatan tertentu memenuhi persyaratan yang telah ditetapkan</vt:lpstr>
      <vt:lpstr>PowerPoint Presentation</vt:lpstr>
      <vt:lpstr>PowerPoint Presentation</vt:lpstr>
      <vt:lpstr>tantangan di era pasar global …</vt:lpstr>
      <vt:lpstr>apakah kompetensi laboratorium, Lembaga inspeksi, dan Lembaga sertifikasi tersebut diakui oleh pihak lain dalam pasar global…?</vt:lpstr>
      <vt:lpstr>Rantai Kepercayaan Global terhadap SERTIFIKAT</vt:lpstr>
      <vt:lpstr>PowerPoint Presentation</vt:lpstr>
      <vt:lpstr>PowerPoint Presentation</vt:lpstr>
      <vt:lpstr>PowerPoint Presentation</vt:lpstr>
      <vt:lpstr>Sistem Akreditasi KAN untuk Lembaga Sertifikasi</vt:lpstr>
      <vt:lpstr>Sistem Akreditasi KAN untuk Laboratorium  dan Lembaga Inspeksi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FaMiLy</dc:creator>
  <cp:lastModifiedBy>Donny Purnomo Januardhi</cp:lastModifiedBy>
  <cp:revision>120</cp:revision>
  <cp:lastPrinted>2015-04-09T01:24:29Z</cp:lastPrinted>
  <dcterms:created xsi:type="dcterms:W3CDTF">2015-02-10T06:05:40Z</dcterms:created>
  <dcterms:modified xsi:type="dcterms:W3CDTF">2016-10-03T23:58:29Z</dcterms:modified>
</cp:coreProperties>
</file>