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2" r:id="rId2"/>
    <p:sldId id="295" r:id="rId3"/>
    <p:sldId id="296" r:id="rId4"/>
    <p:sldId id="276" r:id="rId5"/>
  </p:sldIdLst>
  <p:sldSz cx="9906000" cy="6858000" type="A4"/>
  <p:notesSz cx="6858000" cy="9144000"/>
  <p:defaultTextStyle>
    <a:defPPr>
      <a:defRPr lang="id-ID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008000"/>
    <a:srgbClr val="0000CC"/>
    <a:srgbClr val="990099"/>
    <a:srgbClr val="003300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66"/>
  </p:normalViewPr>
  <p:slideViewPr>
    <p:cSldViewPr showGuides="1">
      <p:cViewPr varScale="1">
        <p:scale>
          <a:sx n="68" d="100"/>
          <a:sy n="68" d="100"/>
        </p:scale>
        <p:origin x="1266" y="72"/>
      </p:cViewPr>
      <p:guideLst>
        <p:guide orient="horz" pos="2160"/>
        <p:guide pos="31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2A8B4-56FE-46EA-A9C6-077763C537E9}" type="slidenum">
              <a:rPr kumimoji="0" lang="id-ID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328BBCF-C964-442F-BE23-8565081C125C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8195" name="Notes Placeholder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endParaRPr lang="id-ID" altLang="id-ID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defTabSz="913130" eaLnBrk="1" hangingPunct="1">
              <a:spcBef>
                <a:spcPct val="0"/>
              </a:spcBef>
            </a:pPr>
            <a:fld id="{9A0DB2DC-4C9A-4742-B13C-FB6460FD3503}" type="slidenum">
              <a:rPr lang="en-US" altLang="id-ID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altLang="id-ID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kerjaan design\master ppt BSN\simple\BSN slide 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588"/>
            <a:ext cx="9906000" cy="6856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id-ID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id-ID" noProof="1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41D68017-C237-46DE-B3F2-E5E01F5FC4C3}" type="slidenum">
              <a:rPr kumimoji="0" lang="id-ID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kerjaan design\master ppt BSN\simple\BSN slide 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6" y="692696"/>
            <a:ext cx="8915400" cy="720080"/>
          </a:xfrm>
        </p:spPr>
        <p:txBody>
          <a:bodyPr>
            <a:normAutofit/>
          </a:bodyPr>
          <a:lstStyle>
            <a:lvl1pPr>
              <a:defRPr sz="3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id-ID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id-ID" noProof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90813" y="6519863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6AAF623-BE53-4E4B-AD08-B9E76BD57AA1}" type="slidenum">
              <a:rPr kumimoji="0" lang="id-ID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kerjaan design\master ppt BSN\simple\BSN slide 3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6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C8D3C77-5DFE-49F7-B3E5-3E42133EE1A1}" type="slidenum">
              <a:rPr kumimoji="0" lang="id-ID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  <a:endParaRPr lang="id-ID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id-ID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A86C212-363C-4007-8934-67AD47FFC2AD}" type="slidenum">
              <a:rPr kumimoji="0" lang="id-ID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id-ID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id-ID" kern="120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Statistik SNI Terkini</a:t>
            </a:r>
            <a:br>
              <a:rPr lang="en-US" altLang="id-ID" kern="120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altLang="id-ID" sz="2400" kern="120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1988 </a:t>
            </a:r>
            <a:r>
              <a:rPr lang="en-US" altLang="id-ID" sz="2400" kern="1200" dirty="0" err="1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s.d.</a:t>
            </a:r>
            <a:r>
              <a:rPr lang="en-US" altLang="id-ID" sz="2400" kern="120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GB" altLang="id-ID" sz="2400" dirty="0" smtClean="0">
                <a:solidFill>
                  <a:srgbClr val="C00000"/>
                </a:solidFill>
              </a:rPr>
              <a:t>MEI</a:t>
            </a:r>
            <a:r>
              <a:rPr lang="en-GB" altLang="id-ID" sz="24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2019</a:t>
            </a:r>
            <a:endParaRPr lang="en-US" altLang="id-ID" sz="3200" kern="1200" dirty="0">
              <a:solidFill>
                <a:srgbClr val="C00000"/>
              </a:solidFill>
              <a:latin typeface="Arial" panose="020B0604020202020204" pitchFamily="34" charset="0"/>
              <a:ea typeface="Arial" panose="020B0604020202020204" pitchFamily="34" charset="0"/>
              <a:cs typeface="+mj-cs"/>
            </a:endParaRPr>
          </a:p>
        </p:txBody>
      </p:sp>
      <p:sp>
        <p:nvSpPr>
          <p:cNvPr id="7171" name="Title 1"/>
          <p:cNvSpPr txBox="1"/>
          <p:nvPr/>
        </p:nvSpPr>
        <p:spPr>
          <a:xfrm>
            <a:off x="895350" y="3794125"/>
            <a:ext cx="8420100" cy="14700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id-ID" sz="2000" b="1" dirty="0">
                <a:solidFill>
                  <a:srgbClr val="C00000"/>
                </a:solidFill>
                <a:cs typeface="Arial" panose="020B0604020202020204" pitchFamily="34" charset="0"/>
              </a:rPr>
              <a:t>Oleh:</a:t>
            </a:r>
          </a:p>
          <a:p>
            <a:pPr marL="0" lvl="0" indent="0"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altLang="id-ID" sz="20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lvl="0" indent="0"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Bidang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Sistem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Informasi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dan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Tata </a:t>
            </a:r>
            <a:r>
              <a:rPr lang="en-US" altLang="id-ID" sz="2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Kelola</a:t>
            </a: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Data</a:t>
            </a:r>
            <a:endParaRPr lang="en-US" altLang="id-ID" sz="20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lvl="0" indent="0" algn="ctr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id-ID" sz="2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PUSDATIN </a:t>
            </a:r>
            <a:r>
              <a:rPr lang="en-US" altLang="id-ID" sz="2000" b="1" dirty="0">
                <a:solidFill>
                  <a:srgbClr val="C00000"/>
                </a:solidFill>
                <a:cs typeface="Arial" panose="020B0604020202020204" pitchFamily="34" charset="0"/>
              </a:rPr>
              <a:t>- BSN</a:t>
            </a:r>
            <a:endParaRPr lang="en-US" altLang="id-ID" sz="2000" b="1" dirty="0">
              <a:solidFill>
                <a:srgbClr val="C00000"/>
              </a:solidFill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 txBox="1">
            <a:spLocks noGrp="1"/>
          </p:cNvSpPr>
          <p:nvPr>
            <p:ph type="sldNum" sz="quarter" idx="4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9A0DB2DC-4C9A-4742-B13C-FB6460FD3503}" type="slidenum">
              <a:rPr lang="id-ID" altLang="en-US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fld>
            <a:endParaRPr lang="id-ID" altLang="en-US" kern="1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Title 1"/>
          <p:cNvSpPr txBox="1"/>
          <p:nvPr/>
        </p:nvSpPr>
        <p:spPr>
          <a:xfrm>
            <a:off x="461963" y="260350"/>
            <a:ext cx="8915400" cy="8683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id-ID" sz="4400" dirty="0">
                <a:cs typeface="Arial" panose="020B0604020202020204" pitchFamily="34" charset="0"/>
              </a:rPr>
              <a:t>Statistik</a:t>
            </a:r>
            <a:r>
              <a:rPr lang="id-ID" altLang="id-ID" sz="4400" dirty="0">
                <a:cs typeface="Arial" panose="020B0604020202020204" pitchFamily="34" charset="0"/>
              </a:rPr>
              <a:t> SNI </a:t>
            </a:r>
            <a:r>
              <a:rPr lang="en-US" altLang="id-ID" sz="4400" dirty="0">
                <a:cs typeface="Arial" panose="020B0604020202020204" pitchFamily="34" charset="0"/>
              </a:rPr>
              <a:t>Terkini</a:t>
            </a:r>
            <a:r>
              <a:rPr lang="id-ID" altLang="id-ID" sz="4400" dirty="0">
                <a:cs typeface="Arial" panose="020B0604020202020204" pitchFamily="34" charset="0"/>
              </a:rPr>
              <a:t/>
            </a:r>
            <a:br>
              <a:rPr lang="id-ID" altLang="id-ID" sz="4400" dirty="0">
                <a:cs typeface="Arial" panose="020B0604020202020204" pitchFamily="34" charset="0"/>
              </a:rPr>
            </a:br>
            <a:r>
              <a:rPr lang="en-US" altLang="id-ID" sz="2000" dirty="0">
                <a:cs typeface="Arial" panose="020B0604020202020204" pitchFamily="34" charset="0"/>
              </a:rPr>
              <a:t>1988 </a:t>
            </a:r>
            <a:r>
              <a:rPr lang="en-US" altLang="id-ID" sz="2000" dirty="0" err="1">
                <a:cs typeface="Arial" panose="020B0604020202020204" pitchFamily="34" charset="0"/>
              </a:rPr>
              <a:t>s.d.</a:t>
            </a:r>
            <a:r>
              <a:rPr lang="en-US" altLang="id-ID" sz="2000" dirty="0"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cs typeface="Arial" panose="020B0604020202020204" pitchFamily="34" charset="0"/>
              </a:rPr>
              <a:t>Mei 2019</a:t>
            </a:r>
            <a:endParaRPr lang="id-ID" altLang="id-ID" sz="4400" dirty="0">
              <a:ea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128043"/>
              </p:ext>
            </p:extLst>
          </p:nvPr>
        </p:nvGraphicFramePr>
        <p:xfrm>
          <a:off x="1724025" y="1557338"/>
          <a:ext cx="6391275" cy="3671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4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6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8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38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41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 smtClean="0">
                          <a:effectLst/>
                        </a:rPr>
                        <a:t>No</a:t>
                      </a:r>
                      <a:r>
                        <a:rPr lang="en-US" sz="1200" b="1" u="none" strike="noStrike" dirty="0" smtClean="0">
                          <a:effectLst/>
                        </a:rPr>
                        <a:t>.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 smtClean="0">
                          <a:effectLst/>
                        </a:rPr>
                        <a:t>Klasifikasi</a:t>
                      </a:r>
                      <a:r>
                        <a:rPr lang="en-US" sz="1200" b="1" u="none" strike="noStrike" dirty="0" smtClean="0">
                          <a:effectLst/>
                        </a:rPr>
                        <a:t> SNI </a:t>
                      </a:r>
                      <a:r>
                        <a:rPr lang="en-US" sz="1200" b="1" u="none" strike="noStrike" dirty="0" err="1" smtClean="0">
                          <a:effectLst/>
                        </a:rPr>
                        <a:t>Berdasarkan</a:t>
                      </a:r>
                      <a:r>
                        <a:rPr lang="en-US" sz="1200" b="1" u="none" strike="noStrike" dirty="0" smtClean="0">
                          <a:effectLst/>
                        </a:rPr>
                        <a:t> </a:t>
                      </a:r>
                      <a:r>
                        <a:rPr lang="id-ID" sz="1200" b="1" u="none" strike="noStrike" dirty="0" smtClean="0">
                          <a:effectLst/>
                        </a:rPr>
                        <a:t>Sektor</a:t>
                      </a:r>
                      <a:r>
                        <a:rPr lang="en-US" sz="1200" b="1" u="none" strike="noStrike" dirty="0" smtClean="0">
                          <a:effectLst/>
                        </a:rPr>
                        <a:t> ICS </a:t>
                      </a:r>
                    </a:p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</a:rPr>
                        <a:t>(</a:t>
                      </a:r>
                      <a:r>
                        <a:rPr lang="en-US" sz="1200" b="1" i="1" u="none" strike="noStrike" dirty="0" smtClean="0">
                          <a:effectLst/>
                        </a:rPr>
                        <a:t>International Classification for Standards</a:t>
                      </a:r>
                      <a:r>
                        <a:rPr lang="en-US" sz="1200" b="1" u="none" strike="noStrike" dirty="0" smtClean="0">
                          <a:effectLst/>
                        </a:rPr>
                        <a:t>)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SNI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Berlaku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</a:rPr>
                        <a:t>SNI </a:t>
                      </a:r>
                      <a:r>
                        <a:rPr lang="id-ID" sz="1200" b="1" u="none" strike="noStrike" dirty="0" smtClean="0">
                          <a:effectLst/>
                        </a:rPr>
                        <a:t>Abolisi</a:t>
                      </a:r>
                      <a:r>
                        <a:rPr lang="en-US" sz="1200" b="1" u="none" strike="noStrike" dirty="0" smtClean="0">
                          <a:effectLst/>
                        </a:rPr>
                        <a:t>/</a:t>
                      </a:r>
                      <a:r>
                        <a:rPr lang="en-US" sz="1200" b="1" u="none" strike="noStrike" dirty="0" err="1" smtClean="0">
                          <a:effectLst/>
                        </a:rPr>
                        <a:t>Tidak</a:t>
                      </a:r>
                      <a:r>
                        <a:rPr lang="en-US" sz="1200" b="1" u="none" strike="noStrike" dirty="0" smtClean="0">
                          <a:effectLst/>
                        </a:rPr>
                        <a:t> </a:t>
                      </a:r>
                      <a:r>
                        <a:rPr lang="en-US" sz="1200" b="1" u="none" strike="noStrike" dirty="0" err="1" smtClean="0">
                          <a:effectLst/>
                        </a:rPr>
                        <a:t>Berlaku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200" b="1" u="none" strike="noStrike" dirty="0" smtClean="0">
                          <a:effectLst/>
                        </a:rPr>
                        <a:t> </a:t>
                      </a:r>
                      <a:r>
                        <a:rPr lang="id-ID" sz="1200" b="1" u="none" strike="noStrike" dirty="0" smtClean="0">
                          <a:effectLst/>
                        </a:rPr>
                        <a:t>SNI</a:t>
                      </a:r>
                      <a:r>
                        <a:rPr lang="en-US" sz="1200" b="1" u="none" strike="noStrike" dirty="0" smtClean="0">
                          <a:effectLst/>
                        </a:rPr>
                        <a:t> yang</a:t>
                      </a:r>
                      <a:r>
                        <a:rPr lang="en-US" sz="12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b="1" u="none" strike="noStrike" dirty="0" err="1" smtClean="0">
                          <a:effectLst/>
                        </a:rPr>
                        <a:t>Ditetapkan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4" marR="9524" marT="9526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930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1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 dirty="0">
                          <a:effectLst/>
                        </a:rPr>
                        <a:t>Pertanian dan teknologi pangan 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  <a:r>
                        <a:rPr lang="en-GB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  <a:endParaRPr lang="en-GB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r>
                        <a:rPr lang="en-GB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  <a:r>
                        <a:rPr lang="en-GB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  <a:endParaRPr lang="en-GB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2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2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 dirty="0">
                          <a:effectLst/>
                        </a:rPr>
                        <a:t>Konstruksi 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</a:t>
                      </a:r>
                      <a:r>
                        <a:rPr lang="en-GB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27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3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 dirty="0">
                          <a:effectLst/>
                        </a:rPr>
                        <a:t>Elektronik, teknologi informasi dan komunikasi 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9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4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 dirty="0">
                          <a:effectLst/>
                        </a:rPr>
                        <a:t>Teknologi </a:t>
                      </a:r>
                      <a:r>
                        <a:rPr lang="id-ID" sz="1200" u="none" strike="noStrike" dirty="0" smtClean="0">
                          <a:effectLst/>
                        </a:rPr>
                        <a:t>perekayasaan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</a:t>
                      </a:r>
                      <a:endParaRPr lang="en-GB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</a:t>
                      </a:r>
                      <a:r>
                        <a:rPr lang="en-GB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06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5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n-NO" sz="1200" u="none" strike="noStrike" dirty="0">
                          <a:effectLst/>
                        </a:rPr>
                        <a:t>Umum, infrastruktur dan ilmu pengetahuan </a:t>
                      </a:r>
                      <a:endParaRPr lang="nn-N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953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6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 dirty="0">
                          <a:effectLst/>
                        </a:rPr>
                        <a:t>Kesehatan, keselamatan dan </a:t>
                      </a:r>
                      <a:r>
                        <a:rPr lang="id-ID" sz="1200" u="none" strike="noStrike" dirty="0" smtClean="0">
                          <a:effectLst/>
                        </a:rPr>
                        <a:t>lingkungan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85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7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 dirty="0">
                          <a:effectLst/>
                        </a:rPr>
                        <a:t>Teknologi bahan 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  <a:r>
                        <a:rPr lang="en-GB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</a:t>
                      </a:r>
                      <a:endParaRPr lang="en-GB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  <a:r>
                        <a:rPr lang="en-GB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en-GB" alt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27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8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 dirty="0">
                          <a:effectLst/>
                        </a:rPr>
                        <a:t>Teknologi khusus 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  <a:endParaRPr lang="en-GB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2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u="none" strike="noStrike">
                          <a:effectLst/>
                        </a:rPr>
                        <a:t>9</a:t>
                      </a:r>
                      <a:endParaRPr lang="id-ID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200" u="none" strike="noStrike" dirty="0">
                          <a:effectLst/>
                        </a:rPr>
                        <a:t>Transportasi dan distribusi </a:t>
                      </a:r>
                      <a:r>
                        <a:rPr lang="id-ID" sz="1200" u="none" strike="noStrike" dirty="0" smtClean="0">
                          <a:effectLst/>
                        </a:rPr>
                        <a:t>pangan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414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 smtClean="0">
                          <a:effectLst/>
                        </a:rPr>
                        <a:t> </a:t>
                      </a:r>
                      <a:r>
                        <a:rPr lang="en-US" sz="1200" b="1" i="1" u="none" strike="noStrike" dirty="0" err="1" smtClean="0">
                          <a:effectLst/>
                        </a:rPr>
                        <a:t>Jumlah</a:t>
                      </a:r>
                      <a:endParaRPr lang="id-ID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/>
                      </a:endParaRPr>
                    </a:p>
                  </a:txBody>
                  <a:tcPr marL="9524" marR="9524" marT="9526" marB="0"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10.057</a:t>
                      </a:r>
                      <a:endParaRPr lang="en-GB" altLang="en-US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4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alt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2.039</a:t>
                      </a:r>
                      <a:endParaRPr lang="en-GB" altLang="en-US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4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12.096</a:t>
                      </a:r>
                      <a:endParaRPr lang="en-GB" altLang="en-US" sz="12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4" marB="0"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293" name="TextBox 4"/>
          <p:cNvSpPr txBox="1"/>
          <p:nvPr/>
        </p:nvSpPr>
        <p:spPr>
          <a:xfrm>
            <a:off x="128588" y="5970588"/>
            <a:ext cx="244792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Sumber:Bidang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Tata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Kelola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Data,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Pusidatin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altLang="id-ID" sz="1000" dirty="0">
                <a:latin typeface="Arial" panose="020B0604020202020204" pitchFamily="34" charset="0"/>
                <a:cs typeface="Arial" panose="020B0604020202020204" pitchFamily="34" charset="0"/>
              </a:rPr>
              <a:t>BSN, 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id-ID" altLang="id-ID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3"/>
          <p:cNvSpPr txBox="1">
            <a:spLocks noGrp="1"/>
          </p:cNvSpPr>
          <p:nvPr>
            <p:ph type="sldNum" sz="quarter" idx="4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9A0DB2DC-4C9A-4742-B13C-FB6460FD3503}" type="slidenum">
              <a:rPr lang="id-ID" altLang="en-US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fld>
            <a:endParaRPr lang="id-ID" altLang="en-US" kern="1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id-ID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Statistik</a:t>
            </a:r>
            <a:r>
              <a:rPr kumimoji="0" lang="id-ID" alt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SNI </a:t>
            </a:r>
            <a:r>
              <a:rPr kumimoji="0" lang="en-US" altLang="id-ID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Terkini</a:t>
            </a:r>
            <a:r>
              <a:rPr kumimoji="0" lang="id-ID" alt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kumimoji="0" lang="id-ID" alt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altLang="id-ID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1988 </a:t>
            </a:r>
            <a:r>
              <a:rPr kumimoji="0" lang="en-US" altLang="id-ID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s.d.</a:t>
            </a:r>
            <a:r>
              <a:rPr kumimoji="0" lang="en-US" altLang="id-ID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id-ID" sz="1800" b="0" dirty="0" smtClean="0">
                <a:latin typeface="Calibri" panose="020F0502020204030204" pitchFamily="34" charset="0"/>
              </a:rPr>
              <a:t>Mei</a:t>
            </a: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2019</a:t>
            </a:r>
            <a:endParaRPr kumimoji="0" lang="id-ID" altLang="id-ID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245" name="TextBox 4"/>
          <p:cNvSpPr txBox="1"/>
          <p:nvPr/>
        </p:nvSpPr>
        <p:spPr>
          <a:xfrm>
            <a:off x="128588" y="5970588"/>
            <a:ext cx="2447925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id-ID" sz="1000" dirty="0">
                <a:latin typeface="Arial" panose="020B0604020202020204" pitchFamily="34" charset="0"/>
                <a:cs typeface="Arial" panose="020B0604020202020204" pitchFamily="34" charset="0"/>
              </a:rPr>
              <a:t>Sumber: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Informasi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Tata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Kelola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Data, </a:t>
            </a:r>
            <a:r>
              <a:rPr lang="en-US" altLang="id-ID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Pusdatin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d-ID" sz="1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altLang="id-ID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BSN, 2019</a:t>
            </a:r>
            <a:endParaRPr lang="id-ID" altLang="id-ID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584" y="2581890"/>
            <a:ext cx="7416824" cy="3388698"/>
          </a:xfrm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/>
          <p:cNvSpPr txBox="1">
            <a:spLocks noGrp="1"/>
          </p:cNvSpPr>
          <p:nvPr>
            <p:ph type="sldNum" sz="quarter" idx="4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fld id="{9A0DB2DC-4C9A-4742-B13C-FB6460FD3503}" type="slidenum">
              <a:rPr lang="id-ID" altLang="en-US" sz="1200" kern="1200" dirty="0">
                <a:solidFill>
                  <a:srgbClr val="898989"/>
                </a:solidFill>
                <a:latin typeface="+mn-lt"/>
                <a:ea typeface="+mn-ea"/>
                <a:cs typeface="Arial" panose="020B0604020202020204" pitchFamily="34" charset="0"/>
              </a:rPr>
              <a:t>4</a:t>
            </a:fld>
            <a:endParaRPr lang="id-ID" altLang="en-US" sz="1200" kern="1200" dirty="0">
              <a:solidFill>
                <a:srgbClr val="898989"/>
              </a:solidFill>
              <a:latin typeface="+mn-lt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157</Words>
  <Application>Microsoft Office PowerPoint</Application>
  <PresentationFormat>A4 Paper (210x297 mm)</PresentationFormat>
  <Paragraphs>69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宋体</vt:lpstr>
      <vt:lpstr>Arial</vt:lpstr>
      <vt:lpstr>Calibri</vt:lpstr>
      <vt:lpstr>Office Theme</vt:lpstr>
      <vt:lpstr>Statistik SNI Terkini 1988 s.d. MEI 2019</vt:lpstr>
      <vt:lpstr>PowerPoint Presentation</vt:lpstr>
      <vt:lpstr>Statistik SNI Terkini 1988 s.d. Mei 2019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Bahrudin</dc:creator>
  <cp:lastModifiedBy>lenovo1</cp:lastModifiedBy>
  <cp:revision>412</cp:revision>
  <dcterms:created xsi:type="dcterms:W3CDTF">2015-02-10T06:05:40Z</dcterms:created>
  <dcterms:modified xsi:type="dcterms:W3CDTF">2019-07-03T10:45:27Z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1033-10.2.0.7549</vt:lpwstr>
  </property>
</Properties>
</file>