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6" r:id="rId3"/>
    <p:sldId id="297" r:id="rId4"/>
    <p:sldId id="276" r:id="rId5"/>
  </p:sldIdLst>
  <p:sldSz cx="9906000" cy="6858000" type="A4"/>
  <p:notesSz cx="6858000" cy="9144000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8000"/>
    <a:srgbClr val="0000CC"/>
    <a:srgbClr val="990099"/>
    <a:srgbClr val="0033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3"/>
  </p:normalViewPr>
  <p:slideViewPr>
    <p:cSldViewPr showGuides="1">
      <p:cViewPr varScale="1">
        <p:scale>
          <a:sx n="68" d="100"/>
          <a:sy n="68" d="100"/>
        </p:scale>
        <p:origin x="126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Jumlah Penetapan SNI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Sheet1!$B$5:$B$16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Maret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Agustus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Desember</c:v>
                </c:pt>
              </c:strCache>
            </c:strRef>
          </c:cat>
          <c:val>
            <c:numRef>
              <c:f>Sheet1!$C$5:$C$16</c:f>
              <c:numCache>
                <c:formatCode>General</c:formatCode>
                <c:ptCount val="12"/>
                <c:pt idx="0">
                  <c:v>0</c:v>
                </c:pt>
                <c:pt idx="1">
                  <c:v>45</c:v>
                </c:pt>
                <c:pt idx="2">
                  <c:v>35</c:v>
                </c:pt>
                <c:pt idx="3">
                  <c:v>25</c:v>
                </c:pt>
                <c:pt idx="4">
                  <c:v>59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9-4C8C-9E7A-65081726D0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72918592"/>
        <c:axId val="672919840"/>
      </c:barChart>
      <c:catAx>
        <c:axId val="672918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919840"/>
        <c:crosses val="autoZero"/>
        <c:auto val="1"/>
        <c:lblAlgn val="ctr"/>
        <c:lblOffset val="100"/>
        <c:noMultiLvlLbl val="0"/>
      </c:catAx>
      <c:valAx>
        <c:axId val="6729198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91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4076334208223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Jumlah SNI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F8A-440D-AB58-DBE87DA343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F8A-440D-AB58-DBE87DA343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F8A-440D-AB58-DBE87DA343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F8A-440D-AB58-DBE87DA343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F8A-440D-AB58-DBE87DA343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F8A-440D-AB58-DBE87DA343F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F8A-440D-AB58-DBE87DA343F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7F8A-440D-AB58-DBE87DA343F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7F8A-440D-AB58-DBE87DA343F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8A-440D-AB58-DBE87DA343F4}"/>
                </c:ext>
              </c:extLst>
            </c:dLbl>
            <c:dLbl>
              <c:idx val="1"/>
              <c:layout>
                <c:manualLayout>
                  <c:x val="-1.0185067526415994E-16"/>
                  <c:y val="-9.2592592592592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8A-440D-AB58-DBE87DA343F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F8A-440D-AB58-DBE87DA343F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F8A-440D-AB58-DBE87DA343F4}"/>
                </c:ext>
              </c:extLst>
            </c:dLbl>
            <c:dLbl>
              <c:idx val="4"/>
              <c:layout>
                <c:manualLayout>
                  <c:x val="0.1"/>
                  <c:y val="-8.4875562720133283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F8A-440D-AB58-DBE87DA343F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7F8A-440D-AB58-DBE87DA343F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7F8A-440D-AB58-DBE87DA343F4}"/>
                </c:ext>
              </c:extLst>
            </c:dLbl>
            <c:dLbl>
              <c:idx val="7"/>
              <c:layout>
                <c:manualLayout>
                  <c:x val="-9.1666666666666688E-2"/>
                  <c:y val="-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F8A-440D-AB58-DBE87DA343F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7F8A-440D-AB58-DBE87DA343F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Sheet1!$B$5:$B$13</c:f>
              <c:strCache>
                <c:ptCount val="9"/>
                <c:pt idx="0">
                  <c:v>Pertanian dan Teknologi Pangan</c:v>
                </c:pt>
                <c:pt idx="1">
                  <c:v>Konstruksi</c:v>
                </c:pt>
                <c:pt idx="2">
                  <c:v>Elektronik, Teknologi Informasi, dan Komunikasi</c:v>
                </c:pt>
                <c:pt idx="3">
                  <c:v>Teknologi Perekayasaan</c:v>
                </c:pt>
                <c:pt idx="4">
                  <c:v>Umum, Insfrastruktur, dan Ilmu Pengetahuan</c:v>
                </c:pt>
                <c:pt idx="5">
                  <c:v>Kesehatan, Keselamatan, dan Lingkungan</c:v>
                </c:pt>
                <c:pt idx="6">
                  <c:v>Teknologi Bahan</c:v>
                </c:pt>
                <c:pt idx="7">
                  <c:v>Teknologi Khusus</c:v>
                </c:pt>
                <c:pt idx="8">
                  <c:v>Transportasi dan Distribusi Pangan</c:v>
                </c:pt>
              </c:strCache>
            </c:strRef>
          </c:cat>
          <c:val>
            <c:numRef>
              <c:f>Sheet1!$C$5:$C$13</c:f>
              <c:numCache>
                <c:formatCode>General</c:formatCode>
                <c:ptCount val="9"/>
                <c:pt idx="0">
                  <c:v>2567</c:v>
                </c:pt>
                <c:pt idx="1">
                  <c:v>1054</c:v>
                </c:pt>
                <c:pt idx="2">
                  <c:v>434</c:v>
                </c:pt>
                <c:pt idx="3">
                  <c:v>1867</c:v>
                </c:pt>
                <c:pt idx="4">
                  <c:v>747</c:v>
                </c:pt>
                <c:pt idx="5">
                  <c:v>970</c:v>
                </c:pt>
                <c:pt idx="6">
                  <c:v>3365</c:v>
                </c:pt>
                <c:pt idx="7">
                  <c:v>373</c:v>
                </c:pt>
                <c:pt idx="8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8A-440D-AB58-DBE87DA343F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4BD36F5-8858-4BAC-A151-2542D0D68108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885CD35-D201-482B-A0BE-59CEFA60E38D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id-ID" altLang="id-ID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defTabSz="913130" eaLnBrk="1" hangingPunct="1">
              <a:spcBef>
                <a:spcPct val="0"/>
              </a:spcBef>
            </a:pPr>
            <a:fld id="{9A0DB2DC-4C9A-4742-B13C-FB6460FD3503}" type="slidenum">
              <a:rPr lang="en-US" altLang="id-ID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altLang="id-ID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erjaan design\master ppt BSN\simple\BSN slide 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88"/>
            <a:ext cx="99060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id-ID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C19A20D-98D9-4FD2-9E58-CC5AB85728CE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erjaan design\master ppt BSN\simple\BSN slid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692696"/>
            <a:ext cx="8915400" cy="720080"/>
          </a:xfrm>
        </p:spPr>
        <p:txBody>
          <a:bodyPr>
            <a:norm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id-ID" noProof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3" y="65198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1B2FE2D-F227-43D6-BD7C-6CD6CC995DAF}" type="slidenum">
              <a:rPr kumimoji="0" lang="id-ID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kerjaan design\master ppt BSN\simple\BSN slide 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2890D64-952D-4C29-B381-B6D90AC0F71A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  <a:endParaRPr lang="id-ID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id-ID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F935EE4-6566-4B24-B600-2580DC8FAF44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88950" y="2130425"/>
            <a:ext cx="8928100" cy="1470025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eaLnBrk="1" hangingPunct="1"/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Rekapitulasi SNI Penetapan </a:t>
            </a:r>
            <a:r>
              <a:rPr lang="en-US" altLang="zh-CN" sz="3200" kern="1200" dirty="0" err="1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Tahun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 </a:t>
            </a:r>
            <a:r>
              <a:rPr lang="en-US" altLang="zh-CN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2019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- </a:t>
            </a:r>
            <a:r>
              <a:rPr lang="en-GB" altLang="zh-CN" sz="3200" dirty="0" smtClean="0">
                <a:solidFill>
                  <a:srgbClr val="C00000"/>
                </a:solidFill>
              </a:rPr>
              <a:t>JUNI</a:t>
            </a:r>
            <a:r>
              <a:rPr lang="en-GB" altLang="en-US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2019 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-</a:t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endParaRPr lang="en-US" altLang="zh-CN" sz="2600" kern="120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+mj-cs"/>
            </a:endParaRPr>
          </a:p>
        </p:txBody>
      </p:sp>
      <p:sp>
        <p:nvSpPr>
          <p:cNvPr id="7171" name="Title 1"/>
          <p:cNvSpPr txBox="1"/>
          <p:nvPr/>
        </p:nvSpPr>
        <p:spPr>
          <a:xfrm>
            <a:off x="895350" y="3794125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Oleh:</a:t>
            </a: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Bidang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Sistem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Informasi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dan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Tata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Kelola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Data </a:t>
            </a: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PUSDATIN </a:t>
            </a: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- BSN</a:t>
            </a:r>
            <a:endParaRPr lang="en-US" altLang="id-ID" sz="2000" b="1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fld>
            <a:endParaRPr lang="id-ID" altLang="en-US" kern="12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Grafik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SNI </a:t>
            </a: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Penetapan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Tahun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2019</a:t>
            </a:r>
            <a:r>
              <a:rPr kumimoji="0" lang="id-ID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id-ID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altLang="id-ID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id-ID" sz="1800" b="0" dirty="0" err="1" smtClean="0">
                <a:latin typeface="Calibri" panose="020F0502020204030204" pitchFamily="34" charset="0"/>
              </a:rPr>
              <a:t>Juni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2019</a:t>
            </a:r>
            <a:endParaRPr kumimoji="0" lang="id-ID" alt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8" y="5970588"/>
            <a:ext cx="24479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942423"/>
              </p:ext>
            </p:extLst>
          </p:nvPr>
        </p:nvGraphicFramePr>
        <p:xfrm>
          <a:off x="506506" y="1600199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itle 1"/>
          <p:cNvSpPr txBox="1"/>
          <p:nvPr/>
        </p:nvSpPr>
        <p:spPr>
          <a:xfrm>
            <a:off x="461963" y="260350"/>
            <a:ext cx="8915400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id-ID" sz="4000" dirty="0">
                <a:cs typeface="Arial" panose="020B0604020202020204" pitchFamily="34" charset="0"/>
              </a:rPr>
              <a:t>SNI </a:t>
            </a:r>
            <a:r>
              <a:rPr lang="en-US" altLang="id-ID" sz="4000" dirty="0" err="1">
                <a:cs typeface="Arial" panose="020B0604020202020204" pitchFamily="34" charset="0"/>
              </a:rPr>
              <a:t>Penetapan</a:t>
            </a:r>
            <a:r>
              <a:rPr lang="en-US" altLang="id-ID" sz="4000" dirty="0">
                <a:cs typeface="Arial" panose="020B0604020202020204" pitchFamily="34" charset="0"/>
              </a:rPr>
              <a:t> </a:t>
            </a:r>
            <a:r>
              <a:rPr lang="en-US" altLang="id-ID" sz="4000" dirty="0" smtClean="0">
                <a:cs typeface="Arial" panose="020B0604020202020204" pitchFamily="34" charset="0"/>
              </a:rPr>
              <a:t>2019</a:t>
            </a:r>
            <a:r>
              <a:rPr lang="id-ID" altLang="id-ID" sz="4400" dirty="0">
                <a:cs typeface="Arial" panose="020B0604020202020204" pitchFamily="34" charset="0"/>
              </a:rPr>
              <a:t/>
            </a:r>
            <a:br>
              <a:rPr lang="id-ID" altLang="id-ID" sz="4400" dirty="0">
                <a:cs typeface="Arial" panose="020B0604020202020204" pitchFamily="34" charset="0"/>
              </a:rPr>
            </a:br>
            <a:r>
              <a:rPr lang="en-US" altLang="id-ID" sz="2000" dirty="0" err="1">
                <a:cs typeface="Arial" panose="020B0604020202020204" pitchFamily="34" charset="0"/>
              </a:rPr>
              <a:t>s.d.</a:t>
            </a:r>
            <a:r>
              <a:rPr lang="en-US" altLang="id-ID" sz="2000" dirty="0">
                <a:cs typeface="Arial" panose="020B0604020202020204" pitchFamily="34" charset="0"/>
              </a:rPr>
              <a:t> </a:t>
            </a:r>
            <a:r>
              <a:rPr lang="en-US" altLang="id-ID" sz="2000" dirty="0" err="1" smtClean="0">
                <a:cs typeface="Arial" panose="020B0604020202020204" pitchFamily="34" charset="0"/>
              </a:rPr>
              <a:t>Jun</a:t>
            </a:r>
            <a:r>
              <a:rPr lang="en-US" altLang="en-US" sz="2000" dirty="0" err="1" smtClean="0">
                <a:cs typeface="Arial" panose="020B0604020202020204" pitchFamily="34" charset="0"/>
              </a:rPr>
              <a:t>i</a:t>
            </a:r>
            <a:r>
              <a:rPr lang="en-US" altLang="en-US" sz="2000" dirty="0" smtClean="0">
                <a:cs typeface="Arial" panose="020B0604020202020204" pitchFamily="34" charset="0"/>
              </a:rPr>
              <a:t> 2019</a:t>
            </a:r>
            <a:endParaRPr lang="id-ID" altLang="id-ID" sz="4400" dirty="0">
              <a:ea typeface="Arial" panose="020B0604020202020204" pitchFamily="34" charset="0"/>
            </a:endParaRPr>
          </a:p>
        </p:txBody>
      </p:sp>
      <p:sp>
        <p:nvSpPr>
          <p:cNvPr id="12293" name="TextBox 4"/>
          <p:cNvSpPr txBox="1"/>
          <p:nvPr/>
        </p:nvSpPr>
        <p:spPr>
          <a:xfrm>
            <a:off x="128588" y="5970588"/>
            <a:ext cx="24479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Sumber: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18424"/>
              </p:ext>
            </p:extLst>
          </p:nvPr>
        </p:nvGraphicFramePr>
        <p:xfrm>
          <a:off x="495300" y="160020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sz="1200" kern="1200" dirty="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rPr>
              <a:t>4</a:t>
            </a:fld>
            <a:endParaRPr lang="id-ID" altLang="en-US" sz="1200" kern="1200" dirty="0">
              <a:solidFill>
                <a:srgbClr val="898989"/>
              </a:solid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73</Words>
  <Application>Microsoft Office PowerPoint</Application>
  <PresentationFormat>A4 Paper (210x297 mm)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SimSun</vt:lpstr>
      <vt:lpstr>SimSun</vt:lpstr>
      <vt:lpstr>Arial</vt:lpstr>
      <vt:lpstr>Calibri</vt:lpstr>
      <vt:lpstr>Office Theme</vt:lpstr>
      <vt:lpstr>Rekapitulasi SNI Penetapan Tahun 2019 - JUNI 2019 -     </vt:lpstr>
      <vt:lpstr>Grafik SNI Penetapan Tahun 2019 s.d. Juni 2019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Bahrudin</dc:creator>
  <cp:lastModifiedBy>lenovo1</cp:lastModifiedBy>
  <cp:revision>478</cp:revision>
  <dcterms:created xsi:type="dcterms:W3CDTF">2015-02-10T06:05:40Z</dcterms:created>
  <dcterms:modified xsi:type="dcterms:W3CDTF">2019-08-09T03:46:47Z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